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30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1"/>
    <a:srgbClr val="FF0000"/>
    <a:srgbClr val="FFFFFF"/>
    <a:srgbClr val="FCFDC7"/>
    <a:srgbClr val="FAFCB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4" d="100"/>
          <a:sy n="114" d="100"/>
        </p:scale>
        <p:origin x="192" y="108"/>
      </p:cViewPr>
      <p:guideLst>
        <p:guide orient="horz" pos="2304"/>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EC44A24-7352-97FB-6262-D9BBDFE3085B}"/>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endParaRPr lang="en-GB" altLang="en-US"/>
          </a:p>
        </p:txBody>
      </p:sp>
      <p:sp>
        <p:nvSpPr>
          <p:cNvPr id="12291" name="Rectangle 3">
            <a:extLst>
              <a:ext uri="{FF2B5EF4-FFF2-40B4-BE49-F238E27FC236}">
                <a16:creationId xmlns:a16="http://schemas.microsoft.com/office/drawing/2014/main" id="{A60860E8-10B2-358C-E3D8-9A242B9E4C2F}"/>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endParaRPr lang="en-GB" altLang="en-US"/>
          </a:p>
        </p:txBody>
      </p:sp>
      <p:sp>
        <p:nvSpPr>
          <p:cNvPr id="12292" name="Rectangle 4">
            <a:extLst>
              <a:ext uri="{FF2B5EF4-FFF2-40B4-BE49-F238E27FC236}">
                <a16:creationId xmlns:a16="http://schemas.microsoft.com/office/drawing/2014/main" id="{FF1FDC43-161F-729B-09E7-4626ED28EF97}"/>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a:extLst>
              <a:ext uri="{FF2B5EF4-FFF2-40B4-BE49-F238E27FC236}">
                <a16:creationId xmlns:a16="http://schemas.microsoft.com/office/drawing/2014/main" id="{F0BF3B72-48AD-4182-9ACA-DD1C6D27AB2B}"/>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2294" name="Rectangle 6">
            <a:extLst>
              <a:ext uri="{FF2B5EF4-FFF2-40B4-BE49-F238E27FC236}">
                <a16:creationId xmlns:a16="http://schemas.microsoft.com/office/drawing/2014/main" id="{1BDD2A14-CA66-12F0-3992-FAFC5C8A0CB8}"/>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endParaRPr lang="en-GB" altLang="en-US"/>
          </a:p>
        </p:txBody>
      </p:sp>
      <p:sp>
        <p:nvSpPr>
          <p:cNvPr id="12295" name="Rectangle 7">
            <a:extLst>
              <a:ext uri="{FF2B5EF4-FFF2-40B4-BE49-F238E27FC236}">
                <a16:creationId xmlns:a16="http://schemas.microsoft.com/office/drawing/2014/main" id="{7C841D83-042F-C9FC-EA74-2A82F67C6C87}"/>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15F78291-47FD-4B75-9854-EBFBA4243310}"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32EA57B-560B-F822-C9C1-75582CF28BAD}"/>
              </a:ext>
            </a:extLst>
          </p:cNvPr>
          <p:cNvSpPr>
            <a:spLocks noGrp="1" noChangeArrowheads="1"/>
          </p:cNvSpPr>
          <p:nvPr>
            <p:ph type="sldNum" sz="quarter" idx="5"/>
          </p:nvPr>
        </p:nvSpPr>
        <p:spPr>
          <a:ln/>
        </p:spPr>
        <p:txBody>
          <a:bodyPr/>
          <a:lstStyle/>
          <a:p>
            <a:fld id="{B9AEBBBF-CAEE-4B05-9277-8475D62767B0}" type="slidenum">
              <a:rPr lang="en-GB" altLang="en-US"/>
              <a:pPr/>
              <a:t>1</a:t>
            </a:fld>
            <a:endParaRPr lang="en-GB" altLang="en-US"/>
          </a:p>
        </p:txBody>
      </p:sp>
      <p:sp>
        <p:nvSpPr>
          <p:cNvPr id="13314" name="Rectangle 2">
            <a:extLst>
              <a:ext uri="{FF2B5EF4-FFF2-40B4-BE49-F238E27FC236}">
                <a16:creationId xmlns:a16="http://schemas.microsoft.com/office/drawing/2014/main" id="{008E3EBC-71DD-F83A-1122-285274860408}"/>
              </a:ext>
            </a:extLst>
          </p:cNvPr>
          <p:cNvSpPr>
            <a:spLocks noRot="1" noChangeArrowheads="1" noTextEdit="1"/>
          </p:cNvSpPr>
          <p:nvPr>
            <p:ph type="sldImg"/>
          </p:nvPr>
        </p:nvSpPr>
        <p:spPr>
          <a:ln/>
        </p:spPr>
      </p:sp>
      <p:sp>
        <p:nvSpPr>
          <p:cNvPr id="13315" name="Rectangle 3">
            <a:extLst>
              <a:ext uri="{FF2B5EF4-FFF2-40B4-BE49-F238E27FC236}">
                <a16:creationId xmlns:a16="http://schemas.microsoft.com/office/drawing/2014/main" id="{1F75B716-D8F7-CF30-8EF2-8A6EE9EF62E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E1A07EF-3C3D-3EF2-A51E-353E8F29C9DA}"/>
              </a:ext>
            </a:extLst>
          </p:cNvPr>
          <p:cNvSpPr>
            <a:spLocks noGrp="1" noChangeArrowheads="1"/>
          </p:cNvSpPr>
          <p:nvPr>
            <p:ph type="sldNum" sz="quarter" idx="5"/>
          </p:nvPr>
        </p:nvSpPr>
        <p:spPr>
          <a:ln/>
        </p:spPr>
        <p:txBody>
          <a:bodyPr/>
          <a:lstStyle/>
          <a:p>
            <a:fld id="{8354D28B-D85A-4EAB-B2D4-91C26B0C9E22}" type="slidenum">
              <a:rPr lang="en-GB" altLang="en-US"/>
              <a:pPr/>
              <a:t>2</a:t>
            </a:fld>
            <a:endParaRPr lang="en-GB" altLang="en-US"/>
          </a:p>
        </p:txBody>
      </p:sp>
      <p:sp>
        <p:nvSpPr>
          <p:cNvPr id="14338" name="Rectangle 2">
            <a:extLst>
              <a:ext uri="{FF2B5EF4-FFF2-40B4-BE49-F238E27FC236}">
                <a16:creationId xmlns:a16="http://schemas.microsoft.com/office/drawing/2014/main" id="{BA45DA4D-6638-4D41-6C2B-2D07997A56B6}"/>
              </a:ext>
            </a:extLst>
          </p:cNvPr>
          <p:cNvSpPr>
            <a:spLocks noRot="1" noChangeArrowheads="1" noTextEdit="1"/>
          </p:cNvSpPr>
          <p:nvPr>
            <p:ph type="sldImg"/>
          </p:nvPr>
        </p:nvSpPr>
        <p:spPr>
          <a:ln/>
        </p:spPr>
      </p:sp>
      <p:sp>
        <p:nvSpPr>
          <p:cNvPr id="14339" name="Rectangle 3">
            <a:extLst>
              <a:ext uri="{FF2B5EF4-FFF2-40B4-BE49-F238E27FC236}">
                <a16:creationId xmlns:a16="http://schemas.microsoft.com/office/drawing/2014/main" id="{83AFEA4B-17E5-0D1C-A650-C6AB6313E43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208E66A-9C66-80A4-712F-12C957149F08}"/>
              </a:ext>
            </a:extLst>
          </p:cNvPr>
          <p:cNvSpPr>
            <a:spLocks noGrp="1" noChangeArrowheads="1"/>
          </p:cNvSpPr>
          <p:nvPr>
            <p:ph type="sldNum" sz="quarter" idx="5"/>
          </p:nvPr>
        </p:nvSpPr>
        <p:spPr>
          <a:ln/>
        </p:spPr>
        <p:txBody>
          <a:bodyPr/>
          <a:lstStyle/>
          <a:p>
            <a:fld id="{47D06EAA-7B53-4560-85FC-359C9EF91E6D}" type="slidenum">
              <a:rPr lang="en-GB" altLang="en-US"/>
              <a:pPr/>
              <a:t>3</a:t>
            </a:fld>
            <a:endParaRPr lang="en-GB" altLang="en-US"/>
          </a:p>
        </p:txBody>
      </p:sp>
      <p:sp>
        <p:nvSpPr>
          <p:cNvPr id="15362" name="Rectangle 2">
            <a:extLst>
              <a:ext uri="{FF2B5EF4-FFF2-40B4-BE49-F238E27FC236}">
                <a16:creationId xmlns:a16="http://schemas.microsoft.com/office/drawing/2014/main" id="{F047628E-A85D-8FFD-807D-476FC4A940F5}"/>
              </a:ext>
            </a:extLst>
          </p:cNvPr>
          <p:cNvSpPr>
            <a:spLocks noRot="1" noChangeArrowheads="1" noTextEdit="1"/>
          </p:cNvSpPr>
          <p:nvPr>
            <p:ph type="sldImg"/>
          </p:nvPr>
        </p:nvSpPr>
        <p:spPr>
          <a:ln/>
        </p:spPr>
      </p:sp>
      <p:sp>
        <p:nvSpPr>
          <p:cNvPr id="15363" name="Rectangle 3">
            <a:extLst>
              <a:ext uri="{FF2B5EF4-FFF2-40B4-BE49-F238E27FC236}">
                <a16:creationId xmlns:a16="http://schemas.microsoft.com/office/drawing/2014/main" id="{3A5CDF7D-6FCE-A81A-07B1-AA253ADA29C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BED6A0A-C6DA-8A92-420A-AA7018265B9D}"/>
              </a:ext>
            </a:extLst>
          </p:cNvPr>
          <p:cNvSpPr>
            <a:spLocks noGrp="1" noChangeArrowheads="1"/>
          </p:cNvSpPr>
          <p:nvPr>
            <p:ph type="sldNum" sz="quarter" idx="5"/>
          </p:nvPr>
        </p:nvSpPr>
        <p:spPr>
          <a:ln/>
        </p:spPr>
        <p:txBody>
          <a:bodyPr/>
          <a:lstStyle/>
          <a:p>
            <a:fld id="{D7FBD473-0900-4122-B4EA-CBD01F3DBEB2}" type="slidenum">
              <a:rPr lang="en-GB" altLang="en-US"/>
              <a:pPr/>
              <a:t>4</a:t>
            </a:fld>
            <a:endParaRPr lang="en-GB" altLang="en-US"/>
          </a:p>
        </p:txBody>
      </p:sp>
      <p:sp>
        <p:nvSpPr>
          <p:cNvPr id="16386" name="Rectangle 2">
            <a:extLst>
              <a:ext uri="{FF2B5EF4-FFF2-40B4-BE49-F238E27FC236}">
                <a16:creationId xmlns:a16="http://schemas.microsoft.com/office/drawing/2014/main" id="{48E1099A-FE19-36F2-B75E-B6117CAD02FF}"/>
              </a:ext>
            </a:extLst>
          </p:cNvPr>
          <p:cNvSpPr>
            <a:spLocks noRot="1" noChangeArrowheads="1" noTextEdit="1"/>
          </p:cNvSpPr>
          <p:nvPr>
            <p:ph type="sldImg"/>
          </p:nvPr>
        </p:nvSpPr>
        <p:spPr>
          <a:ln/>
        </p:spPr>
      </p:sp>
      <p:sp>
        <p:nvSpPr>
          <p:cNvPr id="16387" name="Rectangle 3">
            <a:extLst>
              <a:ext uri="{FF2B5EF4-FFF2-40B4-BE49-F238E27FC236}">
                <a16:creationId xmlns:a16="http://schemas.microsoft.com/office/drawing/2014/main" id="{1925D86D-DCA0-D0F2-9764-889482AC8D3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7FA6827-B7B7-98CC-CF81-E0F72F498513}"/>
              </a:ext>
            </a:extLst>
          </p:cNvPr>
          <p:cNvSpPr>
            <a:spLocks noGrp="1" noChangeArrowheads="1"/>
          </p:cNvSpPr>
          <p:nvPr>
            <p:ph type="sldNum" sz="quarter" idx="5"/>
          </p:nvPr>
        </p:nvSpPr>
        <p:spPr>
          <a:ln/>
        </p:spPr>
        <p:txBody>
          <a:bodyPr/>
          <a:lstStyle/>
          <a:p>
            <a:fld id="{54025E13-CCB0-4FBE-BD7C-BE51DA7FAB71}" type="slidenum">
              <a:rPr lang="en-GB" altLang="en-US"/>
              <a:pPr/>
              <a:t>5</a:t>
            </a:fld>
            <a:endParaRPr lang="en-GB" altLang="en-US"/>
          </a:p>
        </p:txBody>
      </p:sp>
      <p:sp>
        <p:nvSpPr>
          <p:cNvPr id="17410" name="Rectangle 2">
            <a:extLst>
              <a:ext uri="{FF2B5EF4-FFF2-40B4-BE49-F238E27FC236}">
                <a16:creationId xmlns:a16="http://schemas.microsoft.com/office/drawing/2014/main" id="{52C5AAA7-AEA5-4770-A46B-8AE781FAFFD6}"/>
              </a:ext>
            </a:extLst>
          </p:cNvPr>
          <p:cNvSpPr>
            <a:spLocks noRot="1" noChangeArrowheads="1" noTextEdit="1"/>
          </p:cNvSpPr>
          <p:nvPr>
            <p:ph type="sldImg"/>
          </p:nvPr>
        </p:nvSpPr>
        <p:spPr>
          <a:ln/>
        </p:spPr>
      </p:sp>
      <p:sp>
        <p:nvSpPr>
          <p:cNvPr id="17411" name="Rectangle 3">
            <a:extLst>
              <a:ext uri="{FF2B5EF4-FFF2-40B4-BE49-F238E27FC236}">
                <a16:creationId xmlns:a16="http://schemas.microsoft.com/office/drawing/2014/main" id="{00FCE0A9-1C14-FDED-46C7-1F9F00B805E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306E74E-8311-E648-9EE3-E61B345DCBD1}"/>
              </a:ext>
            </a:extLst>
          </p:cNvPr>
          <p:cNvSpPr>
            <a:spLocks noGrp="1" noChangeArrowheads="1"/>
          </p:cNvSpPr>
          <p:nvPr>
            <p:ph type="sldNum" sz="quarter" idx="5"/>
          </p:nvPr>
        </p:nvSpPr>
        <p:spPr>
          <a:ln/>
        </p:spPr>
        <p:txBody>
          <a:bodyPr/>
          <a:lstStyle/>
          <a:p>
            <a:fld id="{BE264E91-8A1C-4308-A5CA-ABB4A5AD0B93}" type="slidenum">
              <a:rPr lang="en-GB" altLang="en-US"/>
              <a:pPr/>
              <a:t>6</a:t>
            </a:fld>
            <a:endParaRPr lang="en-GB" altLang="en-US"/>
          </a:p>
        </p:txBody>
      </p:sp>
      <p:sp>
        <p:nvSpPr>
          <p:cNvPr id="18434" name="Rectangle 2">
            <a:extLst>
              <a:ext uri="{FF2B5EF4-FFF2-40B4-BE49-F238E27FC236}">
                <a16:creationId xmlns:a16="http://schemas.microsoft.com/office/drawing/2014/main" id="{00FAE40E-4628-0BFC-853E-23B914DA389C}"/>
              </a:ext>
            </a:extLst>
          </p:cNvPr>
          <p:cNvSpPr>
            <a:spLocks noRot="1" noChangeArrowheads="1" noTextEdit="1"/>
          </p:cNvSpPr>
          <p:nvPr>
            <p:ph type="sldImg"/>
          </p:nvPr>
        </p:nvSpPr>
        <p:spPr>
          <a:ln/>
        </p:spPr>
      </p:sp>
      <p:sp>
        <p:nvSpPr>
          <p:cNvPr id="18435" name="Rectangle 3">
            <a:extLst>
              <a:ext uri="{FF2B5EF4-FFF2-40B4-BE49-F238E27FC236}">
                <a16:creationId xmlns:a16="http://schemas.microsoft.com/office/drawing/2014/main" id="{FD0A8ADC-2F4D-FC44-369E-E7E6DDD9223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8146D19-9766-CE02-6ADC-13D7A5D7455D}"/>
              </a:ext>
            </a:extLst>
          </p:cNvPr>
          <p:cNvSpPr>
            <a:spLocks noGrp="1" noChangeArrowheads="1"/>
          </p:cNvSpPr>
          <p:nvPr>
            <p:ph type="sldNum" sz="quarter" idx="5"/>
          </p:nvPr>
        </p:nvSpPr>
        <p:spPr>
          <a:ln/>
        </p:spPr>
        <p:txBody>
          <a:bodyPr/>
          <a:lstStyle/>
          <a:p>
            <a:fld id="{3186C907-FE57-41F3-B80A-4D1E965CCB19}" type="slidenum">
              <a:rPr lang="en-GB" altLang="en-US"/>
              <a:pPr/>
              <a:t>7</a:t>
            </a:fld>
            <a:endParaRPr lang="en-GB" altLang="en-US"/>
          </a:p>
        </p:txBody>
      </p:sp>
      <p:sp>
        <p:nvSpPr>
          <p:cNvPr id="19458" name="Rectangle 2">
            <a:extLst>
              <a:ext uri="{FF2B5EF4-FFF2-40B4-BE49-F238E27FC236}">
                <a16:creationId xmlns:a16="http://schemas.microsoft.com/office/drawing/2014/main" id="{C870A650-3003-ADAC-B835-2EA77FBC81A9}"/>
              </a:ext>
            </a:extLst>
          </p:cNvPr>
          <p:cNvSpPr>
            <a:spLocks noRot="1" noChangeArrowheads="1" noTextEdit="1"/>
          </p:cNvSpPr>
          <p:nvPr>
            <p:ph type="sldImg"/>
          </p:nvPr>
        </p:nvSpPr>
        <p:spPr>
          <a:ln/>
        </p:spPr>
      </p:sp>
      <p:sp>
        <p:nvSpPr>
          <p:cNvPr id="19459" name="Rectangle 3">
            <a:extLst>
              <a:ext uri="{FF2B5EF4-FFF2-40B4-BE49-F238E27FC236}">
                <a16:creationId xmlns:a16="http://schemas.microsoft.com/office/drawing/2014/main" id="{95869DF3-4CF1-249C-2D34-16DB39576C1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2AD417E-F23C-4178-36C1-4205DA5F26EA}"/>
              </a:ext>
            </a:extLst>
          </p:cNvPr>
          <p:cNvSpPr>
            <a:spLocks noGrp="1" noChangeArrowheads="1"/>
          </p:cNvSpPr>
          <p:nvPr>
            <p:ph type="sldNum" sz="quarter" idx="5"/>
          </p:nvPr>
        </p:nvSpPr>
        <p:spPr>
          <a:ln/>
        </p:spPr>
        <p:txBody>
          <a:bodyPr/>
          <a:lstStyle/>
          <a:p>
            <a:fld id="{B92A93F6-CC38-4F6B-990D-FF974DBB62E8}" type="slidenum">
              <a:rPr lang="en-GB" altLang="en-US"/>
              <a:pPr/>
              <a:t>8</a:t>
            </a:fld>
            <a:endParaRPr lang="en-GB" altLang="en-US"/>
          </a:p>
        </p:txBody>
      </p:sp>
      <p:sp>
        <p:nvSpPr>
          <p:cNvPr id="21506" name="Rectangle 2">
            <a:extLst>
              <a:ext uri="{FF2B5EF4-FFF2-40B4-BE49-F238E27FC236}">
                <a16:creationId xmlns:a16="http://schemas.microsoft.com/office/drawing/2014/main" id="{CDE45CAD-A48B-22BC-B71D-98F22FBF8467}"/>
              </a:ext>
            </a:extLst>
          </p:cNvPr>
          <p:cNvSpPr>
            <a:spLocks noRot="1" noChangeArrowheads="1" noTextEdit="1"/>
          </p:cNvSpPr>
          <p:nvPr>
            <p:ph type="sldImg"/>
          </p:nvPr>
        </p:nvSpPr>
        <p:spPr>
          <a:xfrm>
            <a:off x="1144588" y="685800"/>
            <a:ext cx="4572000" cy="3429000"/>
          </a:xfrm>
          <a:ln/>
        </p:spPr>
      </p:sp>
      <p:sp>
        <p:nvSpPr>
          <p:cNvPr id="21507" name="Rectangle 3">
            <a:extLst>
              <a:ext uri="{FF2B5EF4-FFF2-40B4-BE49-F238E27FC236}">
                <a16:creationId xmlns:a16="http://schemas.microsoft.com/office/drawing/2014/main" id="{3FCE9E0F-D3EC-1901-C8A8-FBC95AA0AF4B}"/>
              </a:ext>
            </a:extLst>
          </p:cNvPr>
          <p:cNvSpPr>
            <a:spLocks noGrp="1" noChangeArrowheads="1"/>
          </p:cNvSpPr>
          <p:nvPr>
            <p:ph type="body" idx="1"/>
          </p:nvPr>
        </p:nvSpPr>
        <p:spPr>
          <a:xfrm>
            <a:off x="914400" y="4343400"/>
            <a:ext cx="5029200" cy="4114800"/>
          </a:xfrm>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377E7-2445-209B-A33D-BADE67787C1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110DB19-66CD-93C0-E26E-15DCD2349BB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01BC918-E62F-3653-3A40-62715846047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F49566D-07E7-1861-383E-6C6152A20BA0}"/>
              </a:ext>
            </a:extLst>
          </p:cNvPr>
          <p:cNvSpPr>
            <a:spLocks noGrp="1"/>
          </p:cNvSpPr>
          <p:nvPr>
            <p:ph type="ftr" sz="quarter" idx="11"/>
          </p:nvPr>
        </p:nvSpPr>
        <p:spPr/>
        <p:txBody>
          <a:bodyPr/>
          <a:lstStyle>
            <a:lvl1pPr>
              <a:defRPr/>
            </a:lvl1pPr>
          </a:lstStyle>
          <a:p>
            <a:r>
              <a:rPr lang="en-US" altLang="en-US"/>
              <a:t> Tom Abbott, Biddulph High School and made available through www.sln.org.uk/geography and only for non commercial use in schools</a:t>
            </a:r>
          </a:p>
        </p:txBody>
      </p:sp>
      <p:sp>
        <p:nvSpPr>
          <p:cNvPr id="6" name="Slide Number Placeholder 5">
            <a:extLst>
              <a:ext uri="{FF2B5EF4-FFF2-40B4-BE49-F238E27FC236}">
                <a16:creationId xmlns:a16="http://schemas.microsoft.com/office/drawing/2014/main" id="{76215E05-0548-841B-5A34-1020DFA1F1B9}"/>
              </a:ext>
            </a:extLst>
          </p:cNvPr>
          <p:cNvSpPr>
            <a:spLocks noGrp="1"/>
          </p:cNvSpPr>
          <p:nvPr>
            <p:ph type="sldNum" sz="quarter" idx="12"/>
          </p:nvPr>
        </p:nvSpPr>
        <p:spPr/>
        <p:txBody>
          <a:bodyPr/>
          <a:lstStyle>
            <a:lvl1pPr>
              <a:defRPr/>
            </a:lvl1pPr>
          </a:lstStyle>
          <a:p>
            <a:fld id="{18BB1ADE-1C6A-48EB-A113-A7175F830B44}" type="slidenum">
              <a:rPr lang="en-US" altLang="en-US"/>
              <a:pPr/>
              <a:t>‹#›</a:t>
            </a:fld>
            <a:endParaRPr lang="en-US" altLang="en-US"/>
          </a:p>
        </p:txBody>
      </p:sp>
    </p:spTree>
    <p:extLst>
      <p:ext uri="{BB962C8B-B14F-4D97-AF65-F5344CB8AC3E}">
        <p14:creationId xmlns:p14="http://schemas.microsoft.com/office/powerpoint/2010/main" val="1771310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9327E-0CF1-9B1E-8A7A-2AF6458B69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952327-A03F-2E95-AA25-C64F1B327B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49FC7D-85DE-ED26-2250-20417B8BD5E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CA7BD08-A4EC-6064-EA2A-0F2ACBD14D64}"/>
              </a:ext>
            </a:extLst>
          </p:cNvPr>
          <p:cNvSpPr>
            <a:spLocks noGrp="1"/>
          </p:cNvSpPr>
          <p:nvPr>
            <p:ph type="ftr" sz="quarter" idx="11"/>
          </p:nvPr>
        </p:nvSpPr>
        <p:spPr/>
        <p:txBody>
          <a:bodyPr/>
          <a:lstStyle>
            <a:lvl1pPr>
              <a:defRPr/>
            </a:lvl1pPr>
          </a:lstStyle>
          <a:p>
            <a:r>
              <a:rPr lang="en-US" altLang="en-US"/>
              <a:t> Tom Abbott, Biddulph High School and made available through www.sln.org.uk/geography and only for non commercial use in schools</a:t>
            </a:r>
          </a:p>
        </p:txBody>
      </p:sp>
      <p:sp>
        <p:nvSpPr>
          <p:cNvPr id="6" name="Slide Number Placeholder 5">
            <a:extLst>
              <a:ext uri="{FF2B5EF4-FFF2-40B4-BE49-F238E27FC236}">
                <a16:creationId xmlns:a16="http://schemas.microsoft.com/office/drawing/2014/main" id="{6498DDCC-E00C-7A1D-0733-69FA7093A9E0}"/>
              </a:ext>
            </a:extLst>
          </p:cNvPr>
          <p:cNvSpPr>
            <a:spLocks noGrp="1"/>
          </p:cNvSpPr>
          <p:nvPr>
            <p:ph type="sldNum" sz="quarter" idx="12"/>
          </p:nvPr>
        </p:nvSpPr>
        <p:spPr/>
        <p:txBody>
          <a:bodyPr/>
          <a:lstStyle>
            <a:lvl1pPr>
              <a:defRPr/>
            </a:lvl1pPr>
          </a:lstStyle>
          <a:p>
            <a:fld id="{8F5FBACC-F105-4694-B3CD-81B0C14A1D0A}" type="slidenum">
              <a:rPr lang="en-US" altLang="en-US"/>
              <a:pPr/>
              <a:t>‹#›</a:t>
            </a:fld>
            <a:endParaRPr lang="en-US" altLang="en-US"/>
          </a:p>
        </p:txBody>
      </p:sp>
    </p:spTree>
    <p:extLst>
      <p:ext uri="{BB962C8B-B14F-4D97-AF65-F5344CB8AC3E}">
        <p14:creationId xmlns:p14="http://schemas.microsoft.com/office/powerpoint/2010/main" val="3776111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84179F-DBD4-FE46-FCA5-4BFB9A991AE0}"/>
              </a:ext>
            </a:extLst>
          </p:cNvPr>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F2E9E33-1C6D-4B4C-0ECB-EDC9084B5F28}"/>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5BD0B3-38F2-529E-2CE6-E648D894B5C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475372E-5A1F-B7A7-ADA4-F3F1889A9A83}"/>
              </a:ext>
            </a:extLst>
          </p:cNvPr>
          <p:cNvSpPr>
            <a:spLocks noGrp="1"/>
          </p:cNvSpPr>
          <p:nvPr>
            <p:ph type="ftr" sz="quarter" idx="11"/>
          </p:nvPr>
        </p:nvSpPr>
        <p:spPr/>
        <p:txBody>
          <a:bodyPr/>
          <a:lstStyle>
            <a:lvl1pPr>
              <a:defRPr/>
            </a:lvl1pPr>
          </a:lstStyle>
          <a:p>
            <a:r>
              <a:rPr lang="en-US" altLang="en-US"/>
              <a:t> Tom Abbott, Biddulph High School and made available through www.sln.org.uk/geography and only for non commercial use in schools</a:t>
            </a:r>
          </a:p>
        </p:txBody>
      </p:sp>
      <p:sp>
        <p:nvSpPr>
          <p:cNvPr id="6" name="Slide Number Placeholder 5">
            <a:extLst>
              <a:ext uri="{FF2B5EF4-FFF2-40B4-BE49-F238E27FC236}">
                <a16:creationId xmlns:a16="http://schemas.microsoft.com/office/drawing/2014/main" id="{C202FCD4-C961-771B-6B86-B008331429B9}"/>
              </a:ext>
            </a:extLst>
          </p:cNvPr>
          <p:cNvSpPr>
            <a:spLocks noGrp="1"/>
          </p:cNvSpPr>
          <p:nvPr>
            <p:ph type="sldNum" sz="quarter" idx="12"/>
          </p:nvPr>
        </p:nvSpPr>
        <p:spPr/>
        <p:txBody>
          <a:bodyPr/>
          <a:lstStyle>
            <a:lvl1pPr>
              <a:defRPr/>
            </a:lvl1pPr>
          </a:lstStyle>
          <a:p>
            <a:fld id="{EDE95484-194E-410D-B41A-DA745E37C553}" type="slidenum">
              <a:rPr lang="en-US" altLang="en-US"/>
              <a:pPr/>
              <a:t>‹#›</a:t>
            </a:fld>
            <a:endParaRPr lang="en-US" altLang="en-US"/>
          </a:p>
        </p:txBody>
      </p:sp>
    </p:spTree>
    <p:extLst>
      <p:ext uri="{BB962C8B-B14F-4D97-AF65-F5344CB8AC3E}">
        <p14:creationId xmlns:p14="http://schemas.microsoft.com/office/powerpoint/2010/main" val="3971638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8D634-DD2A-CC13-4D32-E6868D05B2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2458185-221E-5219-6845-3040BEA05B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AA968C-F55C-D27D-9825-A518CBD1141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EDF4E3F-F3C9-1D0C-6548-5DB548CB1938}"/>
              </a:ext>
            </a:extLst>
          </p:cNvPr>
          <p:cNvSpPr>
            <a:spLocks noGrp="1"/>
          </p:cNvSpPr>
          <p:nvPr>
            <p:ph type="ftr" sz="quarter" idx="11"/>
          </p:nvPr>
        </p:nvSpPr>
        <p:spPr/>
        <p:txBody>
          <a:bodyPr/>
          <a:lstStyle>
            <a:lvl1pPr>
              <a:defRPr/>
            </a:lvl1pPr>
          </a:lstStyle>
          <a:p>
            <a:r>
              <a:rPr lang="en-US" altLang="en-US"/>
              <a:t> Tom Abbott, Biddulph High School and made available through www.sln.org.uk/geography and only for non commercial use in schools</a:t>
            </a:r>
          </a:p>
        </p:txBody>
      </p:sp>
      <p:sp>
        <p:nvSpPr>
          <p:cNvPr id="6" name="Slide Number Placeholder 5">
            <a:extLst>
              <a:ext uri="{FF2B5EF4-FFF2-40B4-BE49-F238E27FC236}">
                <a16:creationId xmlns:a16="http://schemas.microsoft.com/office/drawing/2014/main" id="{E4EFC32A-2209-2565-3397-D638D8893A84}"/>
              </a:ext>
            </a:extLst>
          </p:cNvPr>
          <p:cNvSpPr>
            <a:spLocks noGrp="1"/>
          </p:cNvSpPr>
          <p:nvPr>
            <p:ph type="sldNum" sz="quarter" idx="12"/>
          </p:nvPr>
        </p:nvSpPr>
        <p:spPr/>
        <p:txBody>
          <a:bodyPr/>
          <a:lstStyle>
            <a:lvl1pPr>
              <a:defRPr/>
            </a:lvl1pPr>
          </a:lstStyle>
          <a:p>
            <a:fld id="{8817BFD2-2475-4630-A217-61E5554B6652}" type="slidenum">
              <a:rPr lang="en-US" altLang="en-US"/>
              <a:pPr/>
              <a:t>‹#›</a:t>
            </a:fld>
            <a:endParaRPr lang="en-US" altLang="en-US"/>
          </a:p>
        </p:txBody>
      </p:sp>
    </p:spTree>
    <p:extLst>
      <p:ext uri="{BB962C8B-B14F-4D97-AF65-F5344CB8AC3E}">
        <p14:creationId xmlns:p14="http://schemas.microsoft.com/office/powerpoint/2010/main" val="608671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CF902-9E0A-9635-2F8A-D5401F7F90C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AF5576-FFE9-38E0-A836-CA34B8C66D94}"/>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57332288-1ED9-62F5-A8DC-20CA584CD41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763FE87-2727-D6BB-3E2A-064B2F4D9745}"/>
              </a:ext>
            </a:extLst>
          </p:cNvPr>
          <p:cNvSpPr>
            <a:spLocks noGrp="1"/>
          </p:cNvSpPr>
          <p:nvPr>
            <p:ph type="ftr" sz="quarter" idx="11"/>
          </p:nvPr>
        </p:nvSpPr>
        <p:spPr/>
        <p:txBody>
          <a:bodyPr/>
          <a:lstStyle>
            <a:lvl1pPr>
              <a:defRPr/>
            </a:lvl1pPr>
          </a:lstStyle>
          <a:p>
            <a:r>
              <a:rPr lang="en-US" altLang="en-US"/>
              <a:t> Tom Abbott, Biddulph High School and made available through www.sln.org.uk/geography and only for non commercial use in schools</a:t>
            </a:r>
          </a:p>
        </p:txBody>
      </p:sp>
      <p:sp>
        <p:nvSpPr>
          <p:cNvPr id="6" name="Slide Number Placeholder 5">
            <a:extLst>
              <a:ext uri="{FF2B5EF4-FFF2-40B4-BE49-F238E27FC236}">
                <a16:creationId xmlns:a16="http://schemas.microsoft.com/office/drawing/2014/main" id="{68BBC210-EB4D-CFE7-A7BA-40BD175B195E}"/>
              </a:ext>
            </a:extLst>
          </p:cNvPr>
          <p:cNvSpPr>
            <a:spLocks noGrp="1"/>
          </p:cNvSpPr>
          <p:nvPr>
            <p:ph type="sldNum" sz="quarter" idx="12"/>
          </p:nvPr>
        </p:nvSpPr>
        <p:spPr/>
        <p:txBody>
          <a:bodyPr/>
          <a:lstStyle>
            <a:lvl1pPr>
              <a:defRPr/>
            </a:lvl1pPr>
          </a:lstStyle>
          <a:p>
            <a:fld id="{38F5E251-D7C9-4FEB-95B6-A8112DCC9B3D}" type="slidenum">
              <a:rPr lang="en-US" altLang="en-US"/>
              <a:pPr/>
              <a:t>‹#›</a:t>
            </a:fld>
            <a:endParaRPr lang="en-US" altLang="en-US"/>
          </a:p>
        </p:txBody>
      </p:sp>
    </p:spTree>
    <p:extLst>
      <p:ext uri="{BB962C8B-B14F-4D97-AF65-F5344CB8AC3E}">
        <p14:creationId xmlns:p14="http://schemas.microsoft.com/office/powerpoint/2010/main" val="3576399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643DF-C78D-854E-BC82-8021AD1A83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F4DF4EE-DC3F-F228-47CB-8A748662C212}"/>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18002FE-2CE3-FD19-7C10-2DB71D562481}"/>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682A64C-A878-E051-750E-DACEBF92A5F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277353B-0A40-372B-5B0B-0587E979FEB6}"/>
              </a:ext>
            </a:extLst>
          </p:cNvPr>
          <p:cNvSpPr>
            <a:spLocks noGrp="1"/>
          </p:cNvSpPr>
          <p:nvPr>
            <p:ph type="ftr" sz="quarter" idx="11"/>
          </p:nvPr>
        </p:nvSpPr>
        <p:spPr/>
        <p:txBody>
          <a:bodyPr/>
          <a:lstStyle>
            <a:lvl1pPr>
              <a:defRPr/>
            </a:lvl1pPr>
          </a:lstStyle>
          <a:p>
            <a:r>
              <a:rPr lang="en-US" altLang="en-US"/>
              <a:t> Tom Abbott, Biddulph High School and made available through www.sln.org.uk/geography and only for non commercial use in schools</a:t>
            </a:r>
          </a:p>
        </p:txBody>
      </p:sp>
      <p:sp>
        <p:nvSpPr>
          <p:cNvPr id="7" name="Slide Number Placeholder 6">
            <a:extLst>
              <a:ext uri="{FF2B5EF4-FFF2-40B4-BE49-F238E27FC236}">
                <a16:creationId xmlns:a16="http://schemas.microsoft.com/office/drawing/2014/main" id="{478830CB-8BC0-9FCE-204B-B9A495535106}"/>
              </a:ext>
            </a:extLst>
          </p:cNvPr>
          <p:cNvSpPr>
            <a:spLocks noGrp="1"/>
          </p:cNvSpPr>
          <p:nvPr>
            <p:ph type="sldNum" sz="quarter" idx="12"/>
          </p:nvPr>
        </p:nvSpPr>
        <p:spPr/>
        <p:txBody>
          <a:bodyPr/>
          <a:lstStyle>
            <a:lvl1pPr>
              <a:defRPr/>
            </a:lvl1pPr>
          </a:lstStyle>
          <a:p>
            <a:fld id="{30F5936B-309D-40A1-90CC-D6007141CCDD}" type="slidenum">
              <a:rPr lang="en-US" altLang="en-US"/>
              <a:pPr/>
              <a:t>‹#›</a:t>
            </a:fld>
            <a:endParaRPr lang="en-US" altLang="en-US"/>
          </a:p>
        </p:txBody>
      </p:sp>
    </p:spTree>
    <p:extLst>
      <p:ext uri="{BB962C8B-B14F-4D97-AF65-F5344CB8AC3E}">
        <p14:creationId xmlns:p14="http://schemas.microsoft.com/office/powerpoint/2010/main" val="3665919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DDD89-F1EB-9CEB-CF23-091BA6B82D29}"/>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B13439-3738-8E11-2B64-D1BD5D530DA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55CE5A-3CB1-4D0E-91C0-77AA198F8CC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CA0C8DA-B717-CF63-1867-724DE51FD1E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AC641B-87A9-5392-0B33-002F2F466BF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FC8CB81-2208-7F7D-5E09-28DDE8F4658C}"/>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A1F2F94D-DD0A-87E7-3BEA-F148182335D0}"/>
              </a:ext>
            </a:extLst>
          </p:cNvPr>
          <p:cNvSpPr>
            <a:spLocks noGrp="1"/>
          </p:cNvSpPr>
          <p:nvPr>
            <p:ph type="ftr" sz="quarter" idx="11"/>
          </p:nvPr>
        </p:nvSpPr>
        <p:spPr/>
        <p:txBody>
          <a:bodyPr/>
          <a:lstStyle>
            <a:lvl1pPr>
              <a:defRPr/>
            </a:lvl1pPr>
          </a:lstStyle>
          <a:p>
            <a:r>
              <a:rPr lang="en-US" altLang="en-US"/>
              <a:t> Tom Abbott, Biddulph High School and made available through www.sln.org.uk/geography and only for non commercial use in schools</a:t>
            </a:r>
          </a:p>
        </p:txBody>
      </p:sp>
      <p:sp>
        <p:nvSpPr>
          <p:cNvPr id="9" name="Slide Number Placeholder 8">
            <a:extLst>
              <a:ext uri="{FF2B5EF4-FFF2-40B4-BE49-F238E27FC236}">
                <a16:creationId xmlns:a16="http://schemas.microsoft.com/office/drawing/2014/main" id="{60180B41-41E5-952E-E3B0-FB0BF5475201}"/>
              </a:ext>
            </a:extLst>
          </p:cNvPr>
          <p:cNvSpPr>
            <a:spLocks noGrp="1"/>
          </p:cNvSpPr>
          <p:nvPr>
            <p:ph type="sldNum" sz="quarter" idx="12"/>
          </p:nvPr>
        </p:nvSpPr>
        <p:spPr/>
        <p:txBody>
          <a:bodyPr/>
          <a:lstStyle>
            <a:lvl1pPr>
              <a:defRPr/>
            </a:lvl1pPr>
          </a:lstStyle>
          <a:p>
            <a:fld id="{824BF5D1-5F7E-47B9-9566-89D715BDF3E1}" type="slidenum">
              <a:rPr lang="en-US" altLang="en-US"/>
              <a:pPr/>
              <a:t>‹#›</a:t>
            </a:fld>
            <a:endParaRPr lang="en-US" altLang="en-US"/>
          </a:p>
        </p:txBody>
      </p:sp>
    </p:spTree>
    <p:extLst>
      <p:ext uri="{BB962C8B-B14F-4D97-AF65-F5344CB8AC3E}">
        <p14:creationId xmlns:p14="http://schemas.microsoft.com/office/powerpoint/2010/main" val="4279359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12071-3A3D-2F24-F4C1-856D6E0BF5B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C699267-1D44-2606-BC77-0508C60E0459}"/>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BEC69093-E45F-11E7-9F3D-EA164C88E8BA}"/>
              </a:ext>
            </a:extLst>
          </p:cNvPr>
          <p:cNvSpPr>
            <a:spLocks noGrp="1"/>
          </p:cNvSpPr>
          <p:nvPr>
            <p:ph type="ftr" sz="quarter" idx="11"/>
          </p:nvPr>
        </p:nvSpPr>
        <p:spPr/>
        <p:txBody>
          <a:bodyPr/>
          <a:lstStyle>
            <a:lvl1pPr>
              <a:defRPr/>
            </a:lvl1pPr>
          </a:lstStyle>
          <a:p>
            <a:r>
              <a:rPr lang="en-US" altLang="en-US"/>
              <a:t> Tom Abbott, Biddulph High School and made available through www.sln.org.uk/geography and only for non commercial use in schools</a:t>
            </a:r>
          </a:p>
        </p:txBody>
      </p:sp>
      <p:sp>
        <p:nvSpPr>
          <p:cNvPr id="5" name="Slide Number Placeholder 4">
            <a:extLst>
              <a:ext uri="{FF2B5EF4-FFF2-40B4-BE49-F238E27FC236}">
                <a16:creationId xmlns:a16="http://schemas.microsoft.com/office/drawing/2014/main" id="{64129686-622C-CAAB-BB90-A2C920E8D6EE}"/>
              </a:ext>
            </a:extLst>
          </p:cNvPr>
          <p:cNvSpPr>
            <a:spLocks noGrp="1"/>
          </p:cNvSpPr>
          <p:nvPr>
            <p:ph type="sldNum" sz="quarter" idx="12"/>
          </p:nvPr>
        </p:nvSpPr>
        <p:spPr/>
        <p:txBody>
          <a:bodyPr/>
          <a:lstStyle>
            <a:lvl1pPr>
              <a:defRPr/>
            </a:lvl1pPr>
          </a:lstStyle>
          <a:p>
            <a:fld id="{FC57BB97-11CC-495E-A363-2587907F3F7C}" type="slidenum">
              <a:rPr lang="en-US" altLang="en-US"/>
              <a:pPr/>
              <a:t>‹#›</a:t>
            </a:fld>
            <a:endParaRPr lang="en-US" altLang="en-US"/>
          </a:p>
        </p:txBody>
      </p:sp>
    </p:spTree>
    <p:extLst>
      <p:ext uri="{BB962C8B-B14F-4D97-AF65-F5344CB8AC3E}">
        <p14:creationId xmlns:p14="http://schemas.microsoft.com/office/powerpoint/2010/main" val="1497055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A51C35-EEEC-3B78-75AA-11AC280DB982}"/>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7F59D923-5BC8-5DF6-DAF1-067CCB74F87B}"/>
              </a:ext>
            </a:extLst>
          </p:cNvPr>
          <p:cNvSpPr>
            <a:spLocks noGrp="1"/>
          </p:cNvSpPr>
          <p:nvPr>
            <p:ph type="ftr" sz="quarter" idx="11"/>
          </p:nvPr>
        </p:nvSpPr>
        <p:spPr/>
        <p:txBody>
          <a:bodyPr/>
          <a:lstStyle>
            <a:lvl1pPr>
              <a:defRPr/>
            </a:lvl1pPr>
          </a:lstStyle>
          <a:p>
            <a:r>
              <a:rPr lang="en-US" altLang="en-US"/>
              <a:t> Tom Abbott, Biddulph High School and made available through www.sln.org.uk/geography and only for non commercial use in schools</a:t>
            </a:r>
          </a:p>
        </p:txBody>
      </p:sp>
      <p:sp>
        <p:nvSpPr>
          <p:cNvPr id="4" name="Slide Number Placeholder 3">
            <a:extLst>
              <a:ext uri="{FF2B5EF4-FFF2-40B4-BE49-F238E27FC236}">
                <a16:creationId xmlns:a16="http://schemas.microsoft.com/office/drawing/2014/main" id="{A47B1730-5531-35F0-C2B6-704422BEACFE}"/>
              </a:ext>
            </a:extLst>
          </p:cNvPr>
          <p:cNvSpPr>
            <a:spLocks noGrp="1"/>
          </p:cNvSpPr>
          <p:nvPr>
            <p:ph type="sldNum" sz="quarter" idx="12"/>
          </p:nvPr>
        </p:nvSpPr>
        <p:spPr/>
        <p:txBody>
          <a:bodyPr/>
          <a:lstStyle>
            <a:lvl1pPr>
              <a:defRPr/>
            </a:lvl1pPr>
          </a:lstStyle>
          <a:p>
            <a:fld id="{1AF8ED1F-5577-41AC-A34B-6AB428525980}" type="slidenum">
              <a:rPr lang="en-US" altLang="en-US"/>
              <a:pPr/>
              <a:t>‹#›</a:t>
            </a:fld>
            <a:endParaRPr lang="en-US" altLang="en-US"/>
          </a:p>
        </p:txBody>
      </p:sp>
    </p:spTree>
    <p:extLst>
      <p:ext uri="{BB962C8B-B14F-4D97-AF65-F5344CB8AC3E}">
        <p14:creationId xmlns:p14="http://schemas.microsoft.com/office/powerpoint/2010/main" val="676095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07C0E-10BB-A4B6-4C17-F321A71F7F5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187B78A-73E4-4056-F1AB-69404CA15EE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A169D28-838B-F655-F5B2-EA901A46942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47656B-855C-4DAE-48A7-1CAA9EBDBEB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B321DCA-33EF-DE14-51ED-F68EC0186CA3}"/>
              </a:ext>
            </a:extLst>
          </p:cNvPr>
          <p:cNvSpPr>
            <a:spLocks noGrp="1"/>
          </p:cNvSpPr>
          <p:nvPr>
            <p:ph type="ftr" sz="quarter" idx="11"/>
          </p:nvPr>
        </p:nvSpPr>
        <p:spPr/>
        <p:txBody>
          <a:bodyPr/>
          <a:lstStyle>
            <a:lvl1pPr>
              <a:defRPr/>
            </a:lvl1pPr>
          </a:lstStyle>
          <a:p>
            <a:r>
              <a:rPr lang="en-US" altLang="en-US"/>
              <a:t> Tom Abbott, Biddulph High School and made available through www.sln.org.uk/geography and only for non commercial use in schools</a:t>
            </a:r>
          </a:p>
        </p:txBody>
      </p:sp>
      <p:sp>
        <p:nvSpPr>
          <p:cNvPr id="7" name="Slide Number Placeholder 6">
            <a:extLst>
              <a:ext uri="{FF2B5EF4-FFF2-40B4-BE49-F238E27FC236}">
                <a16:creationId xmlns:a16="http://schemas.microsoft.com/office/drawing/2014/main" id="{9B063F57-6335-3C1B-6002-8F795C1246FC}"/>
              </a:ext>
            </a:extLst>
          </p:cNvPr>
          <p:cNvSpPr>
            <a:spLocks noGrp="1"/>
          </p:cNvSpPr>
          <p:nvPr>
            <p:ph type="sldNum" sz="quarter" idx="12"/>
          </p:nvPr>
        </p:nvSpPr>
        <p:spPr/>
        <p:txBody>
          <a:bodyPr/>
          <a:lstStyle>
            <a:lvl1pPr>
              <a:defRPr/>
            </a:lvl1pPr>
          </a:lstStyle>
          <a:p>
            <a:fld id="{C02163C8-A503-4554-8179-7ACAECC1F00E}" type="slidenum">
              <a:rPr lang="en-US" altLang="en-US"/>
              <a:pPr/>
              <a:t>‹#›</a:t>
            </a:fld>
            <a:endParaRPr lang="en-US" altLang="en-US"/>
          </a:p>
        </p:txBody>
      </p:sp>
    </p:spTree>
    <p:extLst>
      <p:ext uri="{BB962C8B-B14F-4D97-AF65-F5344CB8AC3E}">
        <p14:creationId xmlns:p14="http://schemas.microsoft.com/office/powerpoint/2010/main" val="1699658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6668-70B1-F129-114C-FC5A12C25A3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651776A-A8E9-4D25-8583-D6B837F3DD4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9E4A7CA-70F6-E85B-5F09-7AC20838A74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5D22F7-A16E-61D3-3921-683C86A3500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FAB0B3A-5B3E-85A3-B1DB-C6CBE0D1FBBB}"/>
              </a:ext>
            </a:extLst>
          </p:cNvPr>
          <p:cNvSpPr>
            <a:spLocks noGrp="1"/>
          </p:cNvSpPr>
          <p:nvPr>
            <p:ph type="ftr" sz="quarter" idx="11"/>
          </p:nvPr>
        </p:nvSpPr>
        <p:spPr/>
        <p:txBody>
          <a:bodyPr/>
          <a:lstStyle>
            <a:lvl1pPr>
              <a:defRPr/>
            </a:lvl1pPr>
          </a:lstStyle>
          <a:p>
            <a:r>
              <a:rPr lang="en-US" altLang="en-US"/>
              <a:t> Tom Abbott, Biddulph High School and made available through www.sln.org.uk/geography and only for non commercial use in schools</a:t>
            </a:r>
          </a:p>
        </p:txBody>
      </p:sp>
      <p:sp>
        <p:nvSpPr>
          <p:cNvPr id="7" name="Slide Number Placeholder 6">
            <a:extLst>
              <a:ext uri="{FF2B5EF4-FFF2-40B4-BE49-F238E27FC236}">
                <a16:creationId xmlns:a16="http://schemas.microsoft.com/office/drawing/2014/main" id="{359C60D5-4F9C-8FA0-D860-600C9FDCE9F1}"/>
              </a:ext>
            </a:extLst>
          </p:cNvPr>
          <p:cNvSpPr>
            <a:spLocks noGrp="1"/>
          </p:cNvSpPr>
          <p:nvPr>
            <p:ph type="sldNum" sz="quarter" idx="12"/>
          </p:nvPr>
        </p:nvSpPr>
        <p:spPr/>
        <p:txBody>
          <a:bodyPr/>
          <a:lstStyle>
            <a:lvl1pPr>
              <a:defRPr/>
            </a:lvl1pPr>
          </a:lstStyle>
          <a:p>
            <a:fld id="{19E1B16D-C086-4D02-8EA4-49C7F7B4AD2A}" type="slidenum">
              <a:rPr lang="en-US" altLang="en-US"/>
              <a:pPr/>
              <a:t>‹#›</a:t>
            </a:fld>
            <a:endParaRPr lang="en-US" altLang="en-US"/>
          </a:p>
        </p:txBody>
      </p:sp>
    </p:spTree>
    <p:extLst>
      <p:ext uri="{BB962C8B-B14F-4D97-AF65-F5344CB8AC3E}">
        <p14:creationId xmlns:p14="http://schemas.microsoft.com/office/powerpoint/2010/main" val="150140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AD686B2-65D5-A6DE-0389-62D7747B6BB5}"/>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77172C4-44E2-4BEB-183F-00649205F930}"/>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999F438-144D-20AC-B294-CB65900C6E55}"/>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en-US" altLang="en-US"/>
          </a:p>
        </p:txBody>
      </p:sp>
      <p:sp>
        <p:nvSpPr>
          <p:cNvPr id="1029" name="Rectangle 5">
            <a:extLst>
              <a:ext uri="{FF2B5EF4-FFF2-40B4-BE49-F238E27FC236}">
                <a16:creationId xmlns:a16="http://schemas.microsoft.com/office/drawing/2014/main" id="{74F3B69F-782A-4A2C-5418-C497D7A32460}"/>
              </a:ext>
            </a:extLst>
          </p:cNvPr>
          <p:cNvSpPr>
            <a:spLocks noGrp="1" noChangeArrowheads="1"/>
          </p:cNvSpPr>
          <p:nvPr>
            <p:ph type="ftr" sz="quarter" idx="3"/>
          </p:nvPr>
        </p:nvSpPr>
        <p:spPr bwMode="auto">
          <a:xfrm>
            <a:off x="1600200" y="6172200"/>
            <a:ext cx="541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100" b="0">
                <a:latin typeface="+mn-lt"/>
                <a:sym typeface="Symbol" panose="05050102010706020507" pitchFamily="18" charset="2"/>
              </a:defRPr>
            </a:lvl1pPr>
          </a:lstStyle>
          <a:p>
            <a:r>
              <a:rPr lang="en-US" altLang="en-US"/>
              <a:t> Tom Abbott, Biddulph High School and made available through www.sln.org.uk/geography and only for non commercial use in schools</a:t>
            </a:r>
          </a:p>
        </p:txBody>
      </p:sp>
      <p:sp>
        <p:nvSpPr>
          <p:cNvPr id="1030" name="Rectangle 6">
            <a:extLst>
              <a:ext uri="{FF2B5EF4-FFF2-40B4-BE49-F238E27FC236}">
                <a16:creationId xmlns:a16="http://schemas.microsoft.com/office/drawing/2014/main" id="{A045F611-9F7E-1357-829A-8FB1A8036F61}"/>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5205B15A-C663-4CB4-A05F-D39185A331B7}" type="slidenum">
              <a:rPr lang="en-US" altLang="en-US"/>
              <a:pPr/>
              <a:t>‹#›</a:t>
            </a:fld>
            <a:endParaRPr lang="en-US" altLang="en-US"/>
          </a:p>
        </p:txBody>
      </p:sp>
      <p:pic>
        <p:nvPicPr>
          <p:cNvPr id="1031" name="Picture 7">
            <a:extLst>
              <a:ext uri="{FF2B5EF4-FFF2-40B4-BE49-F238E27FC236}">
                <a16:creationId xmlns:a16="http://schemas.microsoft.com/office/drawing/2014/main" id="{26065447-5DF8-9790-779E-F475780B4A1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24800" y="0"/>
            <a:ext cx="12192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w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hyperlink" Target="http://www.worldofteaching.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0125848-6C2D-29B3-1C3B-83142EF96205}"/>
              </a:ext>
            </a:extLst>
          </p:cNvPr>
          <p:cNvSpPr>
            <a:spLocks noGrp="1"/>
          </p:cNvSpPr>
          <p:nvPr>
            <p:ph type="ftr" sz="quarter" idx="11"/>
          </p:nvPr>
        </p:nvSpPr>
        <p:spPr/>
        <p:txBody>
          <a:bodyPr/>
          <a:lstStyle/>
          <a:p>
            <a:r>
              <a:rPr lang="en-US" altLang="en-US"/>
              <a:t> Tom Abbott, Biddulph High School and made available through www.sln.org.uk/geography and only for non commercial use in schools</a:t>
            </a:r>
          </a:p>
        </p:txBody>
      </p:sp>
      <p:pic>
        <p:nvPicPr>
          <p:cNvPr id="2066" name="Picture 18">
            <a:extLst>
              <a:ext uri="{FF2B5EF4-FFF2-40B4-BE49-F238E27FC236}">
                <a16:creationId xmlns:a16="http://schemas.microsoft.com/office/drawing/2014/main" id="{E9F24967-6EC0-4EEE-DFDF-FAE3A39B44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9144000" cy="331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a:extLst>
              <a:ext uri="{FF2B5EF4-FFF2-40B4-BE49-F238E27FC236}">
                <a16:creationId xmlns:a16="http://schemas.microsoft.com/office/drawing/2014/main" id="{4FFD49CD-F57B-937F-18F2-98F6366211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3213" y="0"/>
            <a:ext cx="12192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2" name="Text Box 4">
            <a:extLst>
              <a:ext uri="{FF2B5EF4-FFF2-40B4-BE49-F238E27FC236}">
                <a16:creationId xmlns:a16="http://schemas.microsoft.com/office/drawing/2014/main" id="{01800D84-3F58-E780-FCED-34B1E0141D74}"/>
              </a:ext>
            </a:extLst>
          </p:cNvPr>
          <p:cNvSpPr txBox="1">
            <a:spLocks noChangeArrowheads="1"/>
          </p:cNvSpPr>
          <p:nvPr/>
        </p:nvSpPr>
        <p:spPr bwMode="auto">
          <a:xfrm rot="255391">
            <a:off x="1524000" y="2368550"/>
            <a:ext cx="3084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0">
                <a:solidFill>
                  <a:schemeClr val="folHlink"/>
                </a:solidFill>
                <a:latin typeface="Arial" panose="020B0604020202020204" pitchFamily="34" charset="0"/>
              </a:rPr>
              <a:t>Original Land surface</a:t>
            </a:r>
          </a:p>
        </p:txBody>
      </p:sp>
      <p:sp>
        <p:nvSpPr>
          <p:cNvPr id="2053" name="Text Box 5">
            <a:extLst>
              <a:ext uri="{FF2B5EF4-FFF2-40B4-BE49-F238E27FC236}">
                <a16:creationId xmlns:a16="http://schemas.microsoft.com/office/drawing/2014/main" id="{8C3D1F65-613B-615D-A0EF-724C470235AB}"/>
              </a:ext>
            </a:extLst>
          </p:cNvPr>
          <p:cNvSpPr txBox="1">
            <a:spLocks noChangeArrowheads="1"/>
          </p:cNvSpPr>
          <p:nvPr/>
        </p:nvSpPr>
        <p:spPr bwMode="auto">
          <a:xfrm>
            <a:off x="7302500" y="3732213"/>
            <a:ext cx="1958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a:solidFill>
                  <a:schemeClr val="accent2"/>
                </a:solidFill>
                <a:latin typeface="Arial" panose="020B0604020202020204" pitchFamily="34" charset="0"/>
              </a:rPr>
              <a:t>Wave-cut platform</a:t>
            </a:r>
          </a:p>
        </p:txBody>
      </p:sp>
      <p:sp>
        <p:nvSpPr>
          <p:cNvPr id="2054" name="Text Box 6">
            <a:extLst>
              <a:ext uri="{FF2B5EF4-FFF2-40B4-BE49-F238E27FC236}">
                <a16:creationId xmlns:a16="http://schemas.microsoft.com/office/drawing/2014/main" id="{F1F85D7A-1383-78A6-65CA-3C0F9ED75556}"/>
              </a:ext>
            </a:extLst>
          </p:cNvPr>
          <p:cNvSpPr txBox="1">
            <a:spLocks noChangeArrowheads="1"/>
          </p:cNvSpPr>
          <p:nvPr/>
        </p:nvSpPr>
        <p:spPr bwMode="auto">
          <a:xfrm>
            <a:off x="6096000" y="3427413"/>
            <a:ext cx="793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a:solidFill>
                  <a:schemeClr val="accent2"/>
                </a:solidFill>
                <a:latin typeface="Arial" panose="020B0604020202020204" pitchFamily="34" charset="0"/>
              </a:rPr>
              <a:t>stump</a:t>
            </a:r>
          </a:p>
        </p:txBody>
      </p:sp>
      <p:sp>
        <p:nvSpPr>
          <p:cNvPr id="2055" name="Text Box 7">
            <a:extLst>
              <a:ext uri="{FF2B5EF4-FFF2-40B4-BE49-F238E27FC236}">
                <a16:creationId xmlns:a16="http://schemas.microsoft.com/office/drawing/2014/main" id="{C8C71214-3E21-F3B0-E13C-BB8DB583625A}"/>
              </a:ext>
            </a:extLst>
          </p:cNvPr>
          <p:cNvSpPr txBox="1">
            <a:spLocks noChangeArrowheads="1"/>
          </p:cNvSpPr>
          <p:nvPr/>
        </p:nvSpPr>
        <p:spPr bwMode="auto">
          <a:xfrm>
            <a:off x="5410200" y="2970213"/>
            <a:ext cx="7032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a:solidFill>
                  <a:schemeClr val="accent2"/>
                </a:solidFill>
                <a:latin typeface="Arial" panose="020B0604020202020204" pitchFamily="34" charset="0"/>
              </a:rPr>
              <a:t>stack</a:t>
            </a:r>
          </a:p>
        </p:txBody>
      </p:sp>
      <p:sp>
        <p:nvSpPr>
          <p:cNvPr id="2057" name="Text Box 9">
            <a:extLst>
              <a:ext uri="{FF2B5EF4-FFF2-40B4-BE49-F238E27FC236}">
                <a16:creationId xmlns:a16="http://schemas.microsoft.com/office/drawing/2014/main" id="{CBD8EDCB-9914-C43A-2D4A-E7BCCA4810DE}"/>
              </a:ext>
            </a:extLst>
          </p:cNvPr>
          <p:cNvSpPr txBox="1">
            <a:spLocks noChangeArrowheads="1"/>
          </p:cNvSpPr>
          <p:nvPr/>
        </p:nvSpPr>
        <p:spPr bwMode="auto">
          <a:xfrm>
            <a:off x="976313" y="3732213"/>
            <a:ext cx="94138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600">
                <a:solidFill>
                  <a:schemeClr val="hlink"/>
                </a:solidFill>
                <a:latin typeface="Arial" panose="020B0604020202020204" pitchFamily="34" charset="0"/>
              </a:rPr>
              <a:t>Natural </a:t>
            </a:r>
          </a:p>
          <a:p>
            <a:pPr algn="ctr"/>
            <a:r>
              <a:rPr lang="en-GB" altLang="en-US" sz="1600">
                <a:solidFill>
                  <a:schemeClr val="hlink"/>
                </a:solidFill>
                <a:latin typeface="Arial" panose="020B0604020202020204" pitchFamily="34" charset="0"/>
              </a:rPr>
              <a:t>Arch</a:t>
            </a:r>
          </a:p>
        </p:txBody>
      </p:sp>
      <p:sp>
        <p:nvSpPr>
          <p:cNvPr id="2058" name="Text Box 10">
            <a:extLst>
              <a:ext uri="{FF2B5EF4-FFF2-40B4-BE49-F238E27FC236}">
                <a16:creationId xmlns:a16="http://schemas.microsoft.com/office/drawing/2014/main" id="{C62F059B-E0A9-CFB7-DBCE-87B60E1A5958}"/>
              </a:ext>
            </a:extLst>
          </p:cNvPr>
          <p:cNvSpPr txBox="1">
            <a:spLocks noChangeArrowheads="1"/>
          </p:cNvSpPr>
          <p:nvPr/>
        </p:nvSpPr>
        <p:spPr bwMode="auto">
          <a:xfrm>
            <a:off x="0" y="2133600"/>
            <a:ext cx="1066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1600">
                <a:solidFill>
                  <a:schemeClr val="accent2"/>
                </a:solidFill>
                <a:latin typeface="Arial" panose="020B0604020202020204" pitchFamily="34" charset="0"/>
              </a:rPr>
              <a:t>Old cliff</a:t>
            </a:r>
          </a:p>
          <a:p>
            <a:pPr algn="ctr"/>
            <a:r>
              <a:rPr lang="en-GB" altLang="en-US" sz="1600">
                <a:solidFill>
                  <a:schemeClr val="accent2"/>
                </a:solidFill>
                <a:latin typeface="Arial" panose="020B0604020202020204" pitchFamily="34" charset="0"/>
              </a:rPr>
              <a:t>line</a:t>
            </a:r>
          </a:p>
        </p:txBody>
      </p:sp>
      <p:sp>
        <p:nvSpPr>
          <p:cNvPr id="2060" name="Freeform 12">
            <a:extLst>
              <a:ext uri="{FF2B5EF4-FFF2-40B4-BE49-F238E27FC236}">
                <a16:creationId xmlns:a16="http://schemas.microsoft.com/office/drawing/2014/main" id="{C6ED8D4C-DD21-AFA9-F621-86D2F640C48C}"/>
              </a:ext>
            </a:extLst>
          </p:cNvPr>
          <p:cNvSpPr>
            <a:spLocks/>
          </p:cNvSpPr>
          <p:nvPr/>
        </p:nvSpPr>
        <p:spPr bwMode="auto">
          <a:xfrm>
            <a:off x="6407150" y="3949700"/>
            <a:ext cx="901700" cy="628650"/>
          </a:xfrm>
          <a:custGeom>
            <a:avLst/>
            <a:gdLst>
              <a:gd name="T0" fmla="*/ 568 w 568"/>
              <a:gd name="T1" fmla="*/ 0 h 396"/>
              <a:gd name="T2" fmla="*/ 456 w 568"/>
              <a:gd name="T3" fmla="*/ 60 h 396"/>
              <a:gd name="T4" fmla="*/ 364 w 568"/>
              <a:gd name="T5" fmla="*/ 116 h 396"/>
              <a:gd name="T6" fmla="*/ 256 w 568"/>
              <a:gd name="T7" fmla="*/ 192 h 396"/>
              <a:gd name="T8" fmla="*/ 152 w 568"/>
              <a:gd name="T9" fmla="*/ 272 h 396"/>
              <a:gd name="T10" fmla="*/ 0 w 568"/>
              <a:gd name="T11" fmla="*/ 396 h 396"/>
            </a:gdLst>
            <a:ahLst/>
            <a:cxnLst>
              <a:cxn ang="0">
                <a:pos x="T0" y="T1"/>
              </a:cxn>
              <a:cxn ang="0">
                <a:pos x="T2" y="T3"/>
              </a:cxn>
              <a:cxn ang="0">
                <a:pos x="T4" y="T5"/>
              </a:cxn>
              <a:cxn ang="0">
                <a:pos x="T6" y="T7"/>
              </a:cxn>
              <a:cxn ang="0">
                <a:pos x="T8" y="T9"/>
              </a:cxn>
              <a:cxn ang="0">
                <a:pos x="T10" y="T11"/>
              </a:cxn>
            </a:cxnLst>
            <a:rect l="0" t="0" r="r" b="b"/>
            <a:pathLst>
              <a:path w="568" h="396">
                <a:moveTo>
                  <a:pt x="568" y="0"/>
                </a:moveTo>
                <a:lnTo>
                  <a:pt x="456" y="60"/>
                </a:lnTo>
                <a:lnTo>
                  <a:pt x="364" y="116"/>
                </a:lnTo>
                <a:lnTo>
                  <a:pt x="256" y="192"/>
                </a:lnTo>
                <a:lnTo>
                  <a:pt x="152" y="272"/>
                </a:lnTo>
                <a:lnTo>
                  <a:pt x="0" y="396"/>
                </a:lnTo>
              </a:path>
            </a:pathLst>
          </a:custGeom>
          <a:noFill/>
          <a:ln w="28575">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1" name="Freeform 13">
            <a:extLst>
              <a:ext uri="{FF2B5EF4-FFF2-40B4-BE49-F238E27FC236}">
                <a16:creationId xmlns:a16="http://schemas.microsoft.com/office/drawing/2014/main" id="{32BE76E8-4A51-3C69-BEAF-BBDB896D7E3E}"/>
              </a:ext>
            </a:extLst>
          </p:cNvPr>
          <p:cNvSpPr>
            <a:spLocks/>
          </p:cNvSpPr>
          <p:nvPr/>
        </p:nvSpPr>
        <p:spPr bwMode="auto">
          <a:xfrm>
            <a:off x="5543550" y="3663950"/>
            <a:ext cx="590550" cy="615950"/>
          </a:xfrm>
          <a:custGeom>
            <a:avLst/>
            <a:gdLst>
              <a:gd name="T0" fmla="*/ 372 w 372"/>
              <a:gd name="T1" fmla="*/ 0 h 388"/>
              <a:gd name="T2" fmla="*/ 312 w 372"/>
              <a:gd name="T3" fmla="*/ 56 h 388"/>
              <a:gd name="T4" fmla="*/ 244 w 372"/>
              <a:gd name="T5" fmla="*/ 120 h 388"/>
              <a:gd name="T6" fmla="*/ 176 w 372"/>
              <a:gd name="T7" fmla="*/ 188 h 388"/>
              <a:gd name="T8" fmla="*/ 100 w 372"/>
              <a:gd name="T9" fmla="*/ 268 h 388"/>
              <a:gd name="T10" fmla="*/ 0 w 372"/>
              <a:gd name="T11" fmla="*/ 388 h 388"/>
            </a:gdLst>
            <a:ahLst/>
            <a:cxnLst>
              <a:cxn ang="0">
                <a:pos x="T0" y="T1"/>
              </a:cxn>
              <a:cxn ang="0">
                <a:pos x="T2" y="T3"/>
              </a:cxn>
              <a:cxn ang="0">
                <a:pos x="T4" y="T5"/>
              </a:cxn>
              <a:cxn ang="0">
                <a:pos x="T6" y="T7"/>
              </a:cxn>
              <a:cxn ang="0">
                <a:pos x="T8" y="T9"/>
              </a:cxn>
              <a:cxn ang="0">
                <a:pos x="T10" y="T11"/>
              </a:cxn>
            </a:cxnLst>
            <a:rect l="0" t="0" r="r" b="b"/>
            <a:pathLst>
              <a:path w="372" h="388">
                <a:moveTo>
                  <a:pt x="372" y="0"/>
                </a:moveTo>
                <a:lnTo>
                  <a:pt x="312" y="56"/>
                </a:lnTo>
                <a:lnTo>
                  <a:pt x="244" y="120"/>
                </a:lnTo>
                <a:lnTo>
                  <a:pt x="176" y="188"/>
                </a:lnTo>
                <a:lnTo>
                  <a:pt x="100" y="268"/>
                </a:lnTo>
                <a:lnTo>
                  <a:pt x="0" y="388"/>
                </a:lnTo>
              </a:path>
            </a:pathLst>
          </a:custGeom>
          <a:noFill/>
          <a:ln w="28575" cmpd="sng">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2" name="Freeform 14">
            <a:extLst>
              <a:ext uri="{FF2B5EF4-FFF2-40B4-BE49-F238E27FC236}">
                <a16:creationId xmlns:a16="http://schemas.microsoft.com/office/drawing/2014/main" id="{D9031E5A-775B-C10C-AA81-E76C09735F04}"/>
              </a:ext>
            </a:extLst>
          </p:cNvPr>
          <p:cNvSpPr>
            <a:spLocks/>
          </p:cNvSpPr>
          <p:nvPr/>
        </p:nvSpPr>
        <p:spPr bwMode="auto">
          <a:xfrm>
            <a:off x="4829175" y="3267075"/>
            <a:ext cx="638175" cy="400050"/>
          </a:xfrm>
          <a:custGeom>
            <a:avLst/>
            <a:gdLst>
              <a:gd name="T0" fmla="*/ 402 w 402"/>
              <a:gd name="T1" fmla="*/ 0 h 252"/>
              <a:gd name="T2" fmla="*/ 314 w 402"/>
              <a:gd name="T3" fmla="*/ 38 h 252"/>
              <a:gd name="T4" fmla="*/ 234 w 402"/>
              <a:gd name="T5" fmla="*/ 78 h 252"/>
              <a:gd name="T6" fmla="*/ 154 w 402"/>
              <a:gd name="T7" fmla="*/ 134 h 252"/>
              <a:gd name="T8" fmla="*/ 86 w 402"/>
              <a:gd name="T9" fmla="*/ 182 h 252"/>
              <a:gd name="T10" fmla="*/ 0 w 402"/>
              <a:gd name="T11" fmla="*/ 252 h 252"/>
            </a:gdLst>
            <a:ahLst/>
            <a:cxnLst>
              <a:cxn ang="0">
                <a:pos x="T0" y="T1"/>
              </a:cxn>
              <a:cxn ang="0">
                <a:pos x="T2" y="T3"/>
              </a:cxn>
              <a:cxn ang="0">
                <a:pos x="T4" y="T5"/>
              </a:cxn>
              <a:cxn ang="0">
                <a:pos x="T6" y="T7"/>
              </a:cxn>
              <a:cxn ang="0">
                <a:pos x="T8" y="T9"/>
              </a:cxn>
              <a:cxn ang="0">
                <a:pos x="T10" y="T11"/>
              </a:cxn>
            </a:cxnLst>
            <a:rect l="0" t="0" r="r" b="b"/>
            <a:pathLst>
              <a:path w="402" h="252">
                <a:moveTo>
                  <a:pt x="402" y="0"/>
                </a:moveTo>
                <a:lnTo>
                  <a:pt x="314" y="38"/>
                </a:lnTo>
                <a:lnTo>
                  <a:pt x="234" y="78"/>
                </a:lnTo>
                <a:lnTo>
                  <a:pt x="154" y="134"/>
                </a:lnTo>
                <a:lnTo>
                  <a:pt x="86" y="182"/>
                </a:lnTo>
                <a:lnTo>
                  <a:pt x="0" y="252"/>
                </a:lnTo>
              </a:path>
            </a:pathLst>
          </a:custGeom>
          <a:noFill/>
          <a:ln w="28575" cmpd="sng">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3" name="Freeform 15">
            <a:extLst>
              <a:ext uri="{FF2B5EF4-FFF2-40B4-BE49-F238E27FC236}">
                <a16:creationId xmlns:a16="http://schemas.microsoft.com/office/drawing/2014/main" id="{406EE860-FB44-4C3D-E244-815C160E5470}"/>
              </a:ext>
            </a:extLst>
          </p:cNvPr>
          <p:cNvSpPr>
            <a:spLocks/>
          </p:cNvSpPr>
          <p:nvPr/>
        </p:nvSpPr>
        <p:spPr bwMode="auto">
          <a:xfrm>
            <a:off x="1822450" y="3937000"/>
            <a:ext cx="1155700" cy="215900"/>
          </a:xfrm>
          <a:custGeom>
            <a:avLst/>
            <a:gdLst>
              <a:gd name="T0" fmla="*/ 0 w 728"/>
              <a:gd name="T1" fmla="*/ 0 h 136"/>
              <a:gd name="T2" fmla="*/ 160 w 728"/>
              <a:gd name="T3" fmla="*/ 16 h 136"/>
              <a:gd name="T4" fmla="*/ 304 w 728"/>
              <a:gd name="T5" fmla="*/ 32 h 136"/>
              <a:gd name="T6" fmla="*/ 440 w 728"/>
              <a:gd name="T7" fmla="*/ 52 h 136"/>
              <a:gd name="T8" fmla="*/ 556 w 728"/>
              <a:gd name="T9" fmla="*/ 80 h 136"/>
              <a:gd name="T10" fmla="*/ 728 w 728"/>
              <a:gd name="T11" fmla="*/ 136 h 136"/>
            </a:gdLst>
            <a:ahLst/>
            <a:cxnLst>
              <a:cxn ang="0">
                <a:pos x="T0" y="T1"/>
              </a:cxn>
              <a:cxn ang="0">
                <a:pos x="T2" y="T3"/>
              </a:cxn>
              <a:cxn ang="0">
                <a:pos x="T4" y="T5"/>
              </a:cxn>
              <a:cxn ang="0">
                <a:pos x="T6" y="T7"/>
              </a:cxn>
              <a:cxn ang="0">
                <a:pos x="T8" y="T9"/>
              </a:cxn>
              <a:cxn ang="0">
                <a:pos x="T10" y="T11"/>
              </a:cxn>
            </a:cxnLst>
            <a:rect l="0" t="0" r="r" b="b"/>
            <a:pathLst>
              <a:path w="728" h="136">
                <a:moveTo>
                  <a:pt x="0" y="0"/>
                </a:moveTo>
                <a:lnTo>
                  <a:pt x="160" y="16"/>
                </a:lnTo>
                <a:lnTo>
                  <a:pt x="304" y="32"/>
                </a:lnTo>
                <a:lnTo>
                  <a:pt x="440" y="52"/>
                </a:lnTo>
                <a:lnTo>
                  <a:pt x="556" y="80"/>
                </a:lnTo>
                <a:lnTo>
                  <a:pt x="728" y="136"/>
                </a:lnTo>
              </a:path>
            </a:pathLst>
          </a:custGeom>
          <a:noFill/>
          <a:ln w="28575" cmpd="sng">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4" name="Freeform 16">
            <a:extLst>
              <a:ext uri="{FF2B5EF4-FFF2-40B4-BE49-F238E27FC236}">
                <a16:creationId xmlns:a16="http://schemas.microsoft.com/office/drawing/2014/main" id="{4CADB921-2F30-B590-5A47-65E5F89C3C80}"/>
              </a:ext>
            </a:extLst>
          </p:cNvPr>
          <p:cNvSpPr>
            <a:spLocks/>
          </p:cNvSpPr>
          <p:nvPr/>
        </p:nvSpPr>
        <p:spPr bwMode="auto">
          <a:xfrm>
            <a:off x="490538" y="2741613"/>
            <a:ext cx="919162" cy="296862"/>
          </a:xfrm>
          <a:custGeom>
            <a:avLst/>
            <a:gdLst>
              <a:gd name="T0" fmla="*/ 0 w 579"/>
              <a:gd name="T1" fmla="*/ 0 h 187"/>
              <a:gd name="T2" fmla="*/ 177 w 579"/>
              <a:gd name="T3" fmla="*/ 73 h 187"/>
              <a:gd name="T4" fmla="*/ 309 w 579"/>
              <a:gd name="T5" fmla="*/ 115 h 187"/>
              <a:gd name="T6" fmla="*/ 435 w 579"/>
              <a:gd name="T7" fmla="*/ 151 h 187"/>
              <a:gd name="T8" fmla="*/ 579 w 579"/>
              <a:gd name="T9" fmla="*/ 187 h 187"/>
            </a:gdLst>
            <a:ahLst/>
            <a:cxnLst>
              <a:cxn ang="0">
                <a:pos x="T0" y="T1"/>
              </a:cxn>
              <a:cxn ang="0">
                <a:pos x="T2" y="T3"/>
              </a:cxn>
              <a:cxn ang="0">
                <a:pos x="T4" y="T5"/>
              </a:cxn>
              <a:cxn ang="0">
                <a:pos x="T6" y="T7"/>
              </a:cxn>
              <a:cxn ang="0">
                <a:pos x="T8" y="T9"/>
              </a:cxn>
            </a:cxnLst>
            <a:rect l="0" t="0" r="r" b="b"/>
            <a:pathLst>
              <a:path w="579" h="187">
                <a:moveTo>
                  <a:pt x="0" y="0"/>
                </a:moveTo>
                <a:lnTo>
                  <a:pt x="177" y="73"/>
                </a:lnTo>
                <a:lnTo>
                  <a:pt x="309" y="115"/>
                </a:lnTo>
                <a:lnTo>
                  <a:pt x="435" y="151"/>
                </a:lnTo>
                <a:lnTo>
                  <a:pt x="579" y="187"/>
                </a:lnTo>
              </a:path>
            </a:pathLst>
          </a:custGeom>
          <a:noFill/>
          <a:ln w="28575" cmpd="sng">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2067" name="Picture 19">
            <a:extLst>
              <a:ext uri="{FF2B5EF4-FFF2-40B4-BE49-F238E27FC236}">
                <a16:creationId xmlns:a16="http://schemas.microsoft.com/office/drawing/2014/main" id="{8E453270-0806-F8E5-BBD1-2622FE0A9A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685800"/>
            <a:ext cx="1219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67"/>
                                        </p:tgtEl>
                                        <p:attrNameLst>
                                          <p:attrName>style.visibility</p:attrName>
                                        </p:attrNameLst>
                                      </p:cBhvr>
                                      <p:to>
                                        <p:strVal val="visible"/>
                                      </p:to>
                                    </p:set>
                                    <p:animEffect transition="in" filter="dissolve">
                                      <p:cBhvr>
                                        <p:cTn id="7" dur="500"/>
                                        <p:tgtEl>
                                          <p:spTgt spid="20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dissolve">
                                      <p:cBhvr>
                                        <p:cTn id="12" dur="500"/>
                                        <p:tgtEl>
                                          <p:spTgt spid="20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additive="base">
                                        <p:cTn id="17" dur="500" fill="hold"/>
                                        <p:tgtEl>
                                          <p:spTgt spid="2053"/>
                                        </p:tgtEl>
                                        <p:attrNameLst>
                                          <p:attrName>ppt_x</p:attrName>
                                        </p:attrNameLst>
                                      </p:cBhvr>
                                      <p:tavLst>
                                        <p:tav tm="0">
                                          <p:val>
                                            <p:strVal val="1+#ppt_w/2"/>
                                          </p:val>
                                        </p:tav>
                                        <p:tav tm="100000">
                                          <p:val>
                                            <p:strVal val="#ppt_x"/>
                                          </p:val>
                                        </p:tav>
                                      </p:tavLst>
                                    </p:anim>
                                    <p:anim calcmode="lin" valueType="num">
                                      <p:cBhvr additive="base">
                                        <p:cTn id="18" dur="500" fill="hold"/>
                                        <p:tgtEl>
                                          <p:spTgt spid="2053"/>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2054"/>
                                        </p:tgtEl>
                                        <p:attrNameLst>
                                          <p:attrName>style.visibility</p:attrName>
                                        </p:attrNameLst>
                                      </p:cBhvr>
                                      <p:to>
                                        <p:strVal val="visible"/>
                                      </p:to>
                                    </p:set>
                                    <p:animEffect transition="in" filter="dissolve">
                                      <p:cBhvr>
                                        <p:cTn id="23" dur="500"/>
                                        <p:tgtEl>
                                          <p:spTgt spid="205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2055"/>
                                        </p:tgtEl>
                                        <p:attrNameLst>
                                          <p:attrName>style.visibility</p:attrName>
                                        </p:attrNameLst>
                                      </p:cBhvr>
                                      <p:to>
                                        <p:strVal val="visible"/>
                                      </p:to>
                                    </p:set>
                                    <p:animEffect transition="in" filter="dissolve">
                                      <p:cBhvr>
                                        <p:cTn id="28" dur="500"/>
                                        <p:tgtEl>
                                          <p:spTgt spid="205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nodeType="clickEffect">
                                  <p:stCondLst>
                                    <p:cond delay="0"/>
                                  </p:stCondLst>
                                  <p:childTnLst>
                                    <p:set>
                                      <p:cBhvr>
                                        <p:cTn id="32" dur="1" fill="hold">
                                          <p:stCondLst>
                                            <p:cond delay="0"/>
                                          </p:stCondLst>
                                        </p:cTn>
                                        <p:tgtEl>
                                          <p:spTgt spid="2057"/>
                                        </p:tgtEl>
                                        <p:attrNameLst>
                                          <p:attrName>style.visibility</p:attrName>
                                        </p:attrNameLst>
                                      </p:cBhvr>
                                      <p:to>
                                        <p:strVal val="visible"/>
                                      </p:to>
                                    </p:set>
                                    <p:anim calcmode="lin" valueType="num">
                                      <p:cBhvr additive="base">
                                        <p:cTn id="33" dur="500" fill="hold"/>
                                        <p:tgtEl>
                                          <p:spTgt spid="2057"/>
                                        </p:tgtEl>
                                        <p:attrNameLst>
                                          <p:attrName>ppt_x</p:attrName>
                                        </p:attrNameLst>
                                      </p:cBhvr>
                                      <p:tavLst>
                                        <p:tav tm="0">
                                          <p:val>
                                            <p:strVal val="0-#ppt_w/2"/>
                                          </p:val>
                                        </p:tav>
                                        <p:tav tm="100000">
                                          <p:val>
                                            <p:strVal val="#ppt_x"/>
                                          </p:val>
                                        </p:tav>
                                      </p:tavLst>
                                    </p:anim>
                                    <p:anim calcmode="lin" valueType="num">
                                      <p:cBhvr additive="base">
                                        <p:cTn id="34" dur="500" fill="hold"/>
                                        <p:tgtEl>
                                          <p:spTgt spid="2057"/>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nodeType="clickEffect">
                                  <p:stCondLst>
                                    <p:cond delay="0"/>
                                  </p:stCondLst>
                                  <p:childTnLst>
                                    <p:set>
                                      <p:cBhvr>
                                        <p:cTn id="38" dur="1" fill="hold">
                                          <p:stCondLst>
                                            <p:cond delay="0"/>
                                          </p:stCondLst>
                                        </p:cTn>
                                        <p:tgtEl>
                                          <p:spTgt spid="2058"/>
                                        </p:tgtEl>
                                        <p:attrNameLst>
                                          <p:attrName>style.visibility</p:attrName>
                                        </p:attrNameLst>
                                      </p:cBhvr>
                                      <p:to>
                                        <p:strVal val="visible"/>
                                      </p:to>
                                    </p:set>
                                    <p:anim calcmode="lin" valueType="num">
                                      <p:cBhvr additive="base">
                                        <p:cTn id="39" dur="500" fill="hold"/>
                                        <p:tgtEl>
                                          <p:spTgt spid="2058"/>
                                        </p:tgtEl>
                                        <p:attrNameLst>
                                          <p:attrName>ppt_x</p:attrName>
                                        </p:attrNameLst>
                                      </p:cBhvr>
                                      <p:tavLst>
                                        <p:tav tm="0">
                                          <p:val>
                                            <p:strVal val="0-#ppt_w/2"/>
                                          </p:val>
                                        </p:tav>
                                        <p:tav tm="100000">
                                          <p:val>
                                            <p:strVal val="#ppt_x"/>
                                          </p:val>
                                        </p:tav>
                                      </p:tavLst>
                                    </p:anim>
                                    <p:anim calcmode="lin" valueType="num">
                                      <p:cBhvr additive="base">
                                        <p:cTn id="40" dur="500" fill="hold"/>
                                        <p:tgtEl>
                                          <p:spTgt spid="20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utoUpdateAnimBg="0"/>
      <p:bldP spid="2053" grpId="0" autoUpdateAnimBg="0"/>
      <p:bldP spid="2054" grpId="0" autoUpdateAnimBg="0"/>
      <p:bldP spid="2055" grpId="0" autoUpdateAnimBg="0"/>
      <p:bldP spid="2057" grpId="0" autoUpdateAnimBg="0"/>
      <p:bldP spid="205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B6F4E53-13A2-0554-FC26-8B9AC8DB5CBB}"/>
              </a:ext>
            </a:extLst>
          </p:cNvPr>
          <p:cNvSpPr>
            <a:spLocks noGrp="1"/>
          </p:cNvSpPr>
          <p:nvPr>
            <p:ph type="ftr" sz="quarter" idx="11"/>
          </p:nvPr>
        </p:nvSpPr>
        <p:spPr/>
        <p:txBody>
          <a:bodyPr/>
          <a:lstStyle/>
          <a:p>
            <a:r>
              <a:rPr lang="en-US" altLang="en-US"/>
              <a:t> Tom Abbott, Biddulph High School and made available through www.sln.org.uk/geography and only for non commercial use in schools</a:t>
            </a:r>
          </a:p>
        </p:txBody>
      </p:sp>
      <p:pic>
        <p:nvPicPr>
          <p:cNvPr id="3090" name="Picture 18">
            <a:extLst>
              <a:ext uri="{FF2B5EF4-FFF2-40B4-BE49-F238E27FC236}">
                <a16:creationId xmlns:a16="http://schemas.microsoft.com/office/drawing/2014/main" id="{259CB1D3-1967-C377-69E3-603CDC6236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3091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Text Box 4">
            <a:extLst>
              <a:ext uri="{FF2B5EF4-FFF2-40B4-BE49-F238E27FC236}">
                <a16:creationId xmlns:a16="http://schemas.microsoft.com/office/drawing/2014/main" id="{3430B761-27FD-A851-63C1-0531894E3C11}"/>
              </a:ext>
            </a:extLst>
          </p:cNvPr>
          <p:cNvSpPr txBox="1">
            <a:spLocks noChangeArrowheads="1"/>
          </p:cNvSpPr>
          <p:nvPr/>
        </p:nvSpPr>
        <p:spPr bwMode="auto">
          <a:xfrm>
            <a:off x="3459163" y="1295400"/>
            <a:ext cx="25273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600">
                <a:solidFill>
                  <a:schemeClr val="accent2"/>
                </a:solidFill>
                <a:latin typeface="Arial" panose="020B0604020202020204" pitchFamily="34" charset="0"/>
              </a:rPr>
              <a:t>Joints and beds allow</a:t>
            </a:r>
          </a:p>
          <a:p>
            <a:pPr algn="ctr"/>
            <a:r>
              <a:rPr lang="en-GB" altLang="en-US" sz="1600">
                <a:solidFill>
                  <a:schemeClr val="accent2"/>
                </a:solidFill>
                <a:latin typeface="Arial" panose="020B0604020202020204" pitchFamily="34" charset="0"/>
              </a:rPr>
              <a:t>waves to attack the cliff </a:t>
            </a:r>
          </a:p>
          <a:p>
            <a:pPr algn="ctr"/>
            <a:r>
              <a:rPr lang="en-GB" altLang="en-US" sz="1600">
                <a:solidFill>
                  <a:schemeClr val="accent2"/>
                </a:solidFill>
                <a:latin typeface="Arial" panose="020B0604020202020204" pitchFamily="34" charset="0"/>
              </a:rPr>
              <a:t>more easily</a:t>
            </a:r>
          </a:p>
        </p:txBody>
      </p:sp>
      <p:sp>
        <p:nvSpPr>
          <p:cNvPr id="3077" name="Text Box 5">
            <a:extLst>
              <a:ext uri="{FF2B5EF4-FFF2-40B4-BE49-F238E27FC236}">
                <a16:creationId xmlns:a16="http://schemas.microsoft.com/office/drawing/2014/main" id="{2AEF7085-5A8C-0136-7317-8937778CC147}"/>
              </a:ext>
            </a:extLst>
          </p:cNvPr>
          <p:cNvSpPr txBox="1">
            <a:spLocks noChangeArrowheads="1"/>
          </p:cNvSpPr>
          <p:nvPr/>
        </p:nvSpPr>
        <p:spPr bwMode="auto">
          <a:xfrm>
            <a:off x="3736975" y="3048000"/>
            <a:ext cx="25447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600">
                <a:solidFill>
                  <a:schemeClr val="accent2"/>
                </a:solidFill>
                <a:latin typeface="Arial" panose="020B0604020202020204" pitchFamily="34" charset="0"/>
              </a:rPr>
              <a:t>Waves can use rocks to </a:t>
            </a:r>
          </a:p>
          <a:p>
            <a:pPr algn="ctr"/>
            <a:r>
              <a:rPr lang="en-GB" altLang="en-US" sz="1600">
                <a:solidFill>
                  <a:schemeClr val="accent2"/>
                </a:solidFill>
                <a:latin typeface="Arial" panose="020B0604020202020204" pitchFamily="34" charset="0"/>
              </a:rPr>
              <a:t>erode the cliff</a:t>
            </a:r>
          </a:p>
        </p:txBody>
      </p:sp>
      <p:sp>
        <p:nvSpPr>
          <p:cNvPr id="3078" name="Text Box 6">
            <a:extLst>
              <a:ext uri="{FF2B5EF4-FFF2-40B4-BE49-F238E27FC236}">
                <a16:creationId xmlns:a16="http://schemas.microsoft.com/office/drawing/2014/main" id="{E152EAE9-2C98-0ECC-7292-EF6D6F7C47C0}"/>
              </a:ext>
            </a:extLst>
          </p:cNvPr>
          <p:cNvSpPr txBox="1">
            <a:spLocks noChangeArrowheads="1"/>
          </p:cNvSpPr>
          <p:nvPr/>
        </p:nvSpPr>
        <p:spPr bwMode="auto">
          <a:xfrm>
            <a:off x="457200" y="5105400"/>
            <a:ext cx="1947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a:solidFill>
                  <a:schemeClr val="accent2"/>
                </a:solidFill>
                <a:latin typeface="Arial" panose="020B0604020202020204" pitchFamily="34" charset="0"/>
              </a:rPr>
              <a:t>Wave cut platform</a:t>
            </a:r>
          </a:p>
        </p:txBody>
      </p:sp>
      <p:sp>
        <p:nvSpPr>
          <p:cNvPr id="3079" name="Text Box 7">
            <a:extLst>
              <a:ext uri="{FF2B5EF4-FFF2-40B4-BE49-F238E27FC236}">
                <a16:creationId xmlns:a16="http://schemas.microsoft.com/office/drawing/2014/main" id="{028D3048-1F9D-73BC-E1B7-D5C4ECFB0346}"/>
              </a:ext>
            </a:extLst>
          </p:cNvPr>
          <p:cNvSpPr txBox="1">
            <a:spLocks noChangeArrowheads="1"/>
          </p:cNvSpPr>
          <p:nvPr/>
        </p:nvSpPr>
        <p:spPr bwMode="auto">
          <a:xfrm>
            <a:off x="7199313" y="6096000"/>
            <a:ext cx="11334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600">
                <a:solidFill>
                  <a:schemeClr val="accent2"/>
                </a:solidFill>
                <a:latin typeface="Arial" panose="020B0604020202020204" pitchFamily="34" charset="0"/>
              </a:rPr>
              <a:t>Wave cut </a:t>
            </a:r>
          </a:p>
          <a:p>
            <a:pPr algn="ctr"/>
            <a:r>
              <a:rPr lang="en-GB" altLang="en-US" sz="1600">
                <a:solidFill>
                  <a:schemeClr val="accent2"/>
                </a:solidFill>
                <a:latin typeface="Arial" panose="020B0604020202020204" pitchFamily="34" charset="0"/>
              </a:rPr>
              <a:t>notch</a:t>
            </a:r>
          </a:p>
        </p:txBody>
      </p:sp>
      <p:sp>
        <p:nvSpPr>
          <p:cNvPr id="3080" name="Text Box 8">
            <a:extLst>
              <a:ext uri="{FF2B5EF4-FFF2-40B4-BE49-F238E27FC236}">
                <a16:creationId xmlns:a16="http://schemas.microsoft.com/office/drawing/2014/main" id="{1D4AF197-110F-53AC-CC82-F2955FE96A03}"/>
              </a:ext>
            </a:extLst>
          </p:cNvPr>
          <p:cNvSpPr txBox="1">
            <a:spLocks noChangeArrowheads="1"/>
          </p:cNvSpPr>
          <p:nvPr/>
        </p:nvSpPr>
        <p:spPr bwMode="auto">
          <a:xfrm>
            <a:off x="4800600" y="381000"/>
            <a:ext cx="9890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a:solidFill>
                  <a:schemeClr val="accent2"/>
                </a:solidFill>
                <a:latin typeface="Arial" panose="020B0604020202020204" pitchFamily="34" charset="0"/>
              </a:rPr>
              <a:t>Cliff line</a:t>
            </a:r>
          </a:p>
        </p:txBody>
      </p:sp>
      <p:sp>
        <p:nvSpPr>
          <p:cNvPr id="3082" name="Freeform 10">
            <a:extLst>
              <a:ext uri="{FF2B5EF4-FFF2-40B4-BE49-F238E27FC236}">
                <a16:creationId xmlns:a16="http://schemas.microsoft.com/office/drawing/2014/main" id="{69F686D8-7254-23F1-4825-901EE0236635}"/>
              </a:ext>
            </a:extLst>
          </p:cNvPr>
          <p:cNvSpPr>
            <a:spLocks/>
          </p:cNvSpPr>
          <p:nvPr/>
        </p:nvSpPr>
        <p:spPr bwMode="auto">
          <a:xfrm>
            <a:off x="0" y="2286000"/>
            <a:ext cx="5854700" cy="304800"/>
          </a:xfrm>
          <a:custGeom>
            <a:avLst/>
            <a:gdLst>
              <a:gd name="T0" fmla="*/ 0 w 3688"/>
              <a:gd name="T1" fmla="*/ 152 h 192"/>
              <a:gd name="T2" fmla="*/ 144 w 3688"/>
              <a:gd name="T3" fmla="*/ 176 h 192"/>
              <a:gd name="T4" fmla="*/ 280 w 3688"/>
              <a:gd name="T5" fmla="*/ 192 h 192"/>
              <a:gd name="T6" fmla="*/ 408 w 3688"/>
              <a:gd name="T7" fmla="*/ 168 h 192"/>
              <a:gd name="T8" fmla="*/ 560 w 3688"/>
              <a:gd name="T9" fmla="*/ 120 h 192"/>
              <a:gd name="T10" fmla="*/ 652 w 3688"/>
              <a:gd name="T11" fmla="*/ 72 h 192"/>
              <a:gd name="T12" fmla="*/ 752 w 3688"/>
              <a:gd name="T13" fmla="*/ 24 h 192"/>
              <a:gd name="T14" fmla="*/ 832 w 3688"/>
              <a:gd name="T15" fmla="*/ 12 h 192"/>
              <a:gd name="T16" fmla="*/ 896 w 3688"/>
              <a:gd name="T17" fmla="*/ 32 h 192"/>
              <a:gd name="T18" fmla="*/ 1016 w 3688"/>
              <a:gd name="T19" fmla="*/ 80 h 192"/>
              <a:gd name="T20" fmla="*/ 1096 w 3688"/>
              <a:gd name="T21" fmla="*/ 120 h 192"/>
              <a:gd name="T22" fmla="*/ 1208 w 3688"/>
              <a:gd name="T23" fmla="*/ 168 h 192"/>
              <a:gd name="T24" fmla="*/ 1328 w 3688"/>
              <a:gd name="T25" fmla="*/ 168 h 192"/>
              <a:gd name="T26" fmla="*/ 1456 w 3688"/>
              <a:gd name="T27" fmla="*/ 152 h 192"/>
              <a:gd name="T28" fmla="*/ 1640 w 3688"/>
              <a:gd name="T29" fmla="*/ 96 h 192"/>
              <a:gd name="T30" fmla="*/ 1776 w 3688"/>
              <a:gd name="T31" fmla="*/ 32 h 192"/>
              <a:gd name="T32" fmla="*/ 1880 w 3688"/>
              <a:gd name="T33" fmla="*/ 4 h 192"/>
              <a:gd name="T34" fmla="*/ 1964 w 3688"/>
              <a:gd name="T35" fmla="*/ 8 h 192"/>
              <a:gd name="T36" fmla="*/ 2072 w 3688"/>
              <a:gd name="T37" fmla="*/ 48 h 192"/>
              <a:gd name="T38" fmla="*/ 2208 w 3688"/>
              <a:gd name="T39" fmla="*/ 104 h 192"/>
              <a:gd name="T40" fmla="*/ 2352 w 3688"/>
              <a:gd name="T41" fmla="*/ 136 h 192"/>
              <a:gd name="T42" fmla="*/ 2472 w 3688"/>
              <a:gd name="T43" fmla="*/ 128 h 192"/>
              <a:gd name="T44" fmla="*/ 2616 w 3688"/>
              <a:gd name="T45" fmla="*/ 104 h 192"/>
              <a:gd name="T46" fmla="*/ 2688 w 3688"/>
              <a:gd name="T47" fmla="*/ 68 h 192"/>
              <a:gd name="T48" fmla="*/ 2760 w 3688"/>
              <a:gd name="T49" fmla="*/ 28 h 192"/>
              <a:gd name="T50" fmla="*/ 2852 w 3688"/>
              <a:gd name="T51" fmla="*/ 0 h 192"/>
              <a:gd name="T52" fmla="*/ 2920 w 3688"/>
              <a:gd name="T53" fmla="*/ 8 h 192"/>
              <a:gd name="T54" fmla="*/ 2992 w 3688"/>
              <a:gd name="T55" fmla="*/ 24 h 192"/>
              <a:gd name="T56" fmla="*/ 3056 w 3688"/>
              <a:gd name="T57" fmla="*/ 56 h 192"/>
              <a:gd name="T58" fmla="*/ 3152 w 3688"/>
              <a:gd name="T59" fmla="*/ 88 h 192"/>
              <a:gd name="T60" fmla="*/ 3288 w 3688"/>
              <a:gd name="T61" fmla="*/ 112 h 192"/>
              <a:gd name="T62" fmla="*/ 3392 w 3688"/>
              <a:gd name="T63" fmla="*/ 136 h 192"/>
              <a:gd name="T64" fmla="*/ 3520 w 3688"/>
              <a:gd name="T65" fmla="*/ 160 h 192"/>
              <a:gd name="T66" fmla="*/ 3616 w 3688"/>
              <a:gd name="T67" fmla="*/ 152 h 192"/>
              <a:gd name="T68" fmla="*/ 3688 w 3688"/>
              <a:gd name="T69" fmla="*/ 12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88" h="192">
                <a:moveTo>
                  <a:pt x="0" y="152"/>
                </a:moveTo>
                <a:lnTo>
                  <a:pt x="144" y="176"/>
                </a:lnTo>
                <a:lnTo>
                  <a:pt x="280" y="192"/>
                </a:lnTo>
                <a:lnTo>
                  <a:pt x="408" y="168"/>
                </a:lnTo>
                <a:lnTo>
                  <a:pt x="560" y="120"/>
                </a:lnTo>
                <a:lnTo>
                  <a:pt x="652" y="72"/>
                </a:lnTo>
                <a:lnTo>
                  <a:pt x="752" y="24"/>
                </a:lnTo>
                <a:lnTo>
                  <a:pt x="832" y="12"/>
                </a:lnTo>
                <a:lnTo>
                  <a:pt x="896" y="32"/>
                </a:lnTo>
                <a:lnTo>
                  <a:pt x="1016" y="80"/>
                </a:lnTo>
                <a:lnTo>
                  <a:pt x="1096" y="120"/>
                </a:lnTo>
                <a:lnTo>
                  <a:pt x="1208" y="168"/>
                </a:lnTo>
                <a:lnTo>
                  <a:pt x="1328" y="168"/>
                </a:lnTo>
                <a:lnTo>
                  <a:pt x="1456" y="152"/>
                </a:lnTo>
                <a:lnTo>
                  <a:pt x="1640" y="96"/>
                </a:lnTo>
                <a:lnTo>
                  <a:pt x="1776" y="32"/>
                </a:lnTo>
                <a:lnTo>
                  <a:pt x="1880" y="4"/>
                </a:lnTo>
                <a:lnTo>
                  <a:pt x="1964" y="8"/>
                </a:lnTo>
                <a:lnTo>
                  <a:pt x="2072" y="48"/>
                </a:lnTo>
                <a:lnTo>
                  <a:pt x="2208" y="104"/>
                </a:lnTo>
                <a:lnTo>
                  <a:pt x="2352" y="136"/>
                </a:lnTo>
                <a:lnTo>
                  <a:pt x="2472" y="128"/>
                </a:lnTo>
                <a:lnTo>
                  <a:pt x="2616" y="104"/>
                </a:lnTo>
                <a:lnTo>
                  <a:pt x="2688" y="68"/>
                </a:lnTo>
                <a:lnTo>
                  <a:pt x="2760" y="28"/>
                </a:lnTo>
                <a:lnTo>
                  <a:pt x="2852" y="0"/>
                </a:lnTo>
                <a:lnTo>
                  <a:pt x="2920" y="8"/>
                </a:lnTo>
                <a:lnTo>
                  <a:pt x="2992" y="24"/>
                </a:lnTo>
                <a:lnTo>
                  <a:pt x="3056" y="56"/>
                </a:lnTo>
                <a:lnTo>
                  <a:pt x="3152" y="88"/>
                </a:lnTo>
                <a:lnTo>
                  <a:pt x="3288" y="112"/>
                </a:lnTo>
                <a:lnTo>
                  <a:pt x="3392" y="136"/>
                </a:lnTo>
                <a:lnTo>
                  <a:pt x="3520" y="160"/>
                </a:lnTo>
                <a:lnTo>
                  <a:pt x="3616" y="152"/>
                </a:lnTo>
                <a:lnTo>
                  <a:pt x="3688" y="120"/>
                </a:lnTo>
              </a:path>
            </a:pathLst>
          </a:custGeom>
          <a:noFill/>
          <a:ln w="28575" cmpd="sng">
            <a:solidFill>
              <a:schemeClr val="folHlink"/>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83" name="Line 11">
            <a:extLst>
              <a:ext uri="{FF2B5EF4-FFF2-40B4-BE49-F238E27FC236}">
                <a16:creationId xmlns:a16="http://schemas.microsoft.com/office/drawing/2014/main" id="{9786B6D9-4DC1-0A89-DE4E-6018BED832ED}"/>
              </a:ext>
            </a:extLst>
          </p:cNvPr>
          <p:cNvSpPr>
            <a:spLocks noChangeShapeType="1"/>
          </p:cNvSpPr>
          <p:nvPr/>
        </p:nvSpPr>
        <p:spPr bwMode="auto">
          <a:xfrm>
            <a:off x="762000" y="5410200"/>
            <a:ext cx="381000" cy="838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84" name="Freeform 12">
            <a:extLst>
              <a:ext uri="{FF2B5EF4-FFF2-40B4-BE49-F238E27FC236}">
                <a16:creationId xmlns:a16="http://schemas.microsoft.com/office/drawing/2014/main" id="{77E038F0-4E2D-F43D-D7AA-DD00197914AD}"/>
              </a:ext>
            </a:extLst>
          </p:cNvPr>
          <p:cNvSpPr>
            <a:spLocks/>
          </p:cNvSpPr>
          <p:nvPr/>
        </p:nvSpPr>
        <p:spPr bwMode="auto">
          <a:xfrm>
            <a:off x="5553075" y="3444875"/>
            <a:ext cx="1465263" cy="1550988"/>
          </a:xfrm>
          <a:custGeom>
            <a:avLst/>
            <a:gdLst>
              <a:gd name="T0" fmla="*/ 0 w 923"/>
              <a:gd name="T1" fmla="*/ 0 h 977"/>
              <a:gd name="T2" fmla="*/ 114 w 923"/>
              <a:gd name="T3" fmla="*/ 164 h 977"/>
              <a:gd name="T4" fmla="*/ 240 w 923"/>
              <a:gd name="T5" fmla="*/ 344 h 977"/>
              <a:gd name="T6" fmla="*/ 390 w 923"/>
              <a:gd name="T7" fmla="*/ 542 h 977"/>
              <a:gd name="T8" fmla="*/ 528 w 923"/>
              <a:gd name="T9" fmla="*/ 680 h 977"/>
              <a:gd name="T10" fmla="*/ 684 w 923"/>
              <a:gd name="T11" fmla="*/ 812 h 977"/>
              <a:gd name="T12" fmla="*/ 923 w 923"/>
              <a:gd name="T13" fmla="*/ 977 h 977"/>
            </a:gdLst>
            <a:ahLst/>
            <a:cxnLst>
              <a:cxn ang="0">
                <a:pos x="T0" y="T1"/>
              </a:cxn>
              <a:cxn ang="0">
                <a:pos x="T2" y="T3"/>
              </a:cxn>
              <a:cxn ang="0">
                <a:pos x="T4" y="T5"/>
              </a:cxn>
              <a:cxn ang="0">
                <a:pos x="T6" y="T7"/>
              </a:cxn>
              <a:cxn ang="0">
                <a:pos x="T8" y="T9"/>
              </a:cxn>
              <a:cxn ang="0">
                <a:pos x="T10" y="T11"/>
              </a:cxn>
              <a:cxn ang="0">
                <a:pos x="T12" y="T13"/>
              </a:cxn>
            </a:cxnLst>
            <a:rect l="0" t="0" r="r" b="b"/>
            <a:pathLst>
              <a:path w="923" h="977">
                <a:moveTo>
                  <a:pt x="0" y="0"/>
                </a:moveTo>
                <a:lnTo>
                  <a:pt x="114" y="164"/>
                </a:lnTo>
                <a:lnTo>
                  <a:pt x="240" y="344"/>
                </a:lnTo>
                <a:lnTo>
                  <a:pt x="390" y="542"/>
                </a:lnTo>
                <a:lnTo>
                  <a:pt x="528" y="680"/>
                </a:lnTo>
                <a:lnTo>
                  <a:pt x="684" y="812"/>
                </a:lnTo>
                <a:lnTo>
                  <a:pt x="923" y="977"/>
                </a:lnTo>
              </a:path>
            </a:pathLst>
          </a:custGeom>
          <a:noFill/>
          <a:ln w="38100">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85" name="Freeform 13">
            <a:extLst>
              <a:ext uri="{FF2B5EF4-FFF2-40B4-BE49-F238E27FC236}">
                <a16:creationId xmlns:a16="http://schemas.microsoft.com/office/drawing/2014/main" id="{3E5A34D8-4BE5-6F98-5194-FE8B8E99C66A}"/>
              </a:ext>
            </a:extLst>
          </p:cNvPr>
          <p:cNvSpPr>
            <a:spLocks/>
          </p:cNvSpPr>
          <p:nvPr/>
        </p:nvSpPr>
        <p:spPr bwMode="auto">
          <a:xfrm>
            <a:off x="5153025" y="1981200"/>
            <a:ext cx="2105025" cy="552450"/>
          </a:xfrm>
          <a:custGeom>
            <a:avLst/>
            <a:gdLst>
              <a:gd name="T0" fmla="*/ 0 w 1326"/>
              <a:gd name="T1" fmla="*/ 0 h 348"/>
              <a:gd name="T2" fmla="*/ 198 w 1326"/>
              <a:gd name="T3" fmla="*/ 42 h 348"/>
              <a:gd name="T4" fmla="*/ 474 w 1326"/>
              <a:gd name="T5" fmla="*/ 102 h 348"/>
              <a:gd name="T6" fmla="*/ 690 w 1326"/>
              <a:gd name="T7" fmla="*/ 150 h 348"/>
              <a:gd name="T8" fmla="*/ 888 w 1326"/>
              <a:gd name="T9" fmla="*/ 198 h 348"/>
              <a:gd name="T10" fmla="*/ 1068 w 1326"/>
              <a:gd name="T11" fmla="*/ 246 h 348"/>
              <a:gd name="T12" fmla="*/ 1326 w 1326"/>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1326" h="348">
                <a:moveTo>
                  <a:pt x="0" y="0"/>
                </a:moveTo>
                <a:lnTo>
                  <a:pt x="198" y="42"/>
                </a:lnTo>
                <a:lnTo>
                  <a:pt x="474" y="102"/>
                </a:lnTo>
                <a:lnTo>
                  <a:pt x="690" y="150"/>
                </a:lnTo>
                <a:lnTo>
                  <a:pt x="888" y="198"/>
                </a:lnTo>
                <a:lnTo>
                  <a:pt x="1068" y="246"/>
                </a:lnTo>
                <a:lnTo>
                  <a:pt x="1326" y="348"/>
                </a:lnTo>
              </a:path>
            </a:pathLst>
          </a:custGeom>
          <a:noFill/>
          <a:ln w="38100">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87" name="Text Box 15">
            <a:extLst>
              <a:ext uri="{FF2B5EF4-FFF2-40B4-BE49-F238E27FC236}">
                <a16:creationId xmlns:a16="http://schemas.microsoft.com/office/drawing/2014/main" id="{DB244233-599C-978E-B818-90EDEE946549}"/>
              </a:ext>
            </a:extLst>
          </p:cNvPr>
          <p:cNvSpPr txBox="1">
            <a:spLocks noChangeArrowheads="1"/>
          </p:cNvSpPr>
          <p:nvPr/>
        </p:nvSpPr>
        <p:spPr bwMode="auto">
          <a:xfrm>
            <a:off x="228600" y="2133600"/>
            <a:ext cx="2757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0">
                <a:solidFill>
                  <a:schemeClr val="bg2"/>
                </a:solidFill>
                <a:latin typeface="Arial" panose="020B0604020202020204" pitchFamily="34" charset="0"/>
              </a:rPr>
              <a:t>HIGH TIDE LEVEL</a:t>
            </a:r>
          </a:p>
        </p:txBody>
      </p:sp>
      <p:sp>
        <p:nvSpPr>
          <p:cNvPr id="3088" name="Freeform 16">
            <a:extLst>
              <a:ext uri="{FF2B5EF4-FFF2-40B4-BE49-F238E27FC236}">
                <a16:creationId xmlns:a16="http://schemas.microsoft.com/office/drawing/2014/main" id="{95E76377-1CF7-BCDA-C2D6-EE7501EAEAAD}"/>
              </a:ext>
            </a:extLst>
          </p:cNvPr>
          <p:cNvSpPr>
            <a:spLocks/>
          </p:cNvSpPr>
          <p:nvPr/>
        </p:nvSpPr>
        <p:spPr bwMode="auto">
          <a:xfrm>
            <a:off x="5237163" y="665163"/>
            <a:ext cx="525462" cy="668337"/>
          </a:xfrm>
          <a:custGeom>
            <a:avLst/>
            <a:gdLst>
              <a:gd name="T0" fmla="*/ 0 w 331"/>
              <a:gd name="T1" fmla="*/ 0 h 421"/>
              <a:gd name="T2" fmla="*/ 127 w 331"/>
              <a:gd name="T3" fmla="*/ 139 h 421"/>
              <a:gd name="T4" fmla="*/ 235 w 331"/>
              <a:gd name="T5" fmla="*/ 271 h 421"/>
              <a:gd name="T6" fmla="*/ 331 w 331"/>
              <a:gd name="T7" fmla="*/ 421 h 421"/>
            </a:gdLst>
            <a:ahLst/>
            <a:cxnLst>
              <a:cxn ang="0">
                <a:pos x="T0" y="T1"/>
              </a:cxn>
              <a:cxn ang="0">
                <a:pos x="T2" y="T3"/>
              </a:cxn>
              <a:cxn ang="0">
                <a:pos x="T4" y="T5"/>
              </a:cxn>
              <a:cxn ang="0">
                <a:pos x="T6" y="T7"/>
              </a:cxn>
            </a:cxnLst>
            <a:rect l="0" t="0" r="r" b="b"/>
            <a:pathLst>
              <a:path w="331" h="421">
                <a:moveTo>
                  <a:pt x="0" y="0"/>
                </a:moveTo>
                <a:lnTo>
                  <a:pt x="127" y="139"/>
                </a:lnTo>
                <a:lnTo>
                  <a:pt x="235" y="271"/>
                </a:lnTo>
                <a:lnTo>
                  <a:pt x="331" y="421"/>
                </a:lnTo>
              </a:path>
            </a:pathLst>
          </a:custGeom>
          <a:noFill/>
          <a:ln w="38100">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89" name="Freeform 17">
            <a:extLst>
              <a:ext uri="{FF2B5EF4-FFF2-40B4-BE49-F238E27FC236}">
                <a16:creationId xmlns:a16="http://schemas.microsoft.com/office/drawing/2014/main" id="{BC73E856-D14E-9A86-BE48-6978F46D9798}"/>
              </a:ext>
            </a:extLst>
          </p:cNvPr>
          <p:cNvSpPr>
            <a:spLocks/>
          </p:cNvSpPr>
          <p:nvPr/>
        </p:nvSpPr>
        <p:spPr bwMode="auto">
          <a:xfrm>
            <a:off x="6781800" y="5267325"/>
            <a:ext cx="952500" cy="885825"/>
          </a:xfrm>
          <a:custGeom>
            <a:avLst/>
            <a:gdLst>
              <a:gd name="T0" fmla="*/ 600 w 600"/>
              <a:gd name="T1" fmla="*/ 558 h 558"/>
              <a:gd name="T2" fmla="*/ 474 w 600"/>
              <a:gd name="T3" fmla="*/ 354 h 558"/>
              <a:gd name="T4" fmla="*/ 354 w 600"/>
              <a:gd name="T5" fmla="*/ 210 h 558"/>
              <a:gd name="T6" fmla="*/ 210 w 600"/>
              <a:gd name="T7" fmla="*/ 96 h 558"/>
              <a:gd name="T8" fmla="*/ 0 w 600"/>
              <a:gd name="T9" fmla="*/ 0 h 558"/>
            </a:gdLst>
            <a:ahLst/>
            <a:cxnLst>
              <a:cxn ang="0">
                <a:pos x="T0" y="T1"/>
              </a:cxn>
              <a:cxn ang="0">
                <a:pos x="T2" y="T3"/>
              </a:cxn>
              <a:cxn ang="0">
                <a:pos x="T4" y="T5"/>
              </a:cxn>
              <a:cxn ang="0">
                <a:pos x="T6" y="T7"/>
              </a:cxn>
              <a:cxn ang="0">
                <a:pos x="T8" y="T9"/>
              </a:cxn>
            </a:cxnLst>
            <a:rect l="0" t="0" r="r" b="b"/>
            <a:pathLst>
              <a:path w="600" h="558">
                <a:moveTo>
                  <a:pt x="600" y="558"/>
                </a:moveTo>
                <a:lnTo>
                  <a:pt x="474" y="354"/>
                </a:lnTo>
                <a:lnTo>
                  <a:pt x="354" y="210"/>
                </a:lnTo>
                <a:lnTo>
                  <a:pt x="210" y="96"/>
                </a:lnTo>
                <a:lnTo>
                  <a:pt x="0" y="0"/>
                </a:lnTo>
              </a:path>
            </a:pathLst>
          </a:custGeom>
          <a:noFill/>
          <a:ln w="38100">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dissolve">
                                      <p:cBhvr>
                                        <p:cTn id="7" dur="500"/>
                                        <p:tgtEl>
                                          <p:spTgt spid="30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077"/>
                                        </p:tgtEl>
                                        <p:attrNameLst>
                                          <p:attrName>style.visibility</p:attrName>
                                        </p:attrNameLst>
                                      </p:cBhvr>
                                      <p:to>
                                        <p:strVal val="visible"/>
                                      </p:to>
                                    </p:set>
                                    <p:animEffect transition="in" filter="dissolve">
                                      <p:cBhvr>
                                        <p:cTn id="12" dur="500"/>
                                        <p:tgtEl>
                                          <p:spTgt spid="30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dissolve">
                                      <p:cBhvr>
                                        <p:cTn id="17" dur="500"/>
                                        <p:tgtEl>
                                          <p:spTgt spid="307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079"/>
                                        </p:tgtEl>
                                        <p:attrNameLst>
                                          <p:attrName>style.visibility</p:attrName>
                                        </p:attrNameLst>
                                      </p:cBhvr>
                                      <p:to>
                                        <p:strVal val="visible"/>
                                      </p:to>
                                    </p:set>
                                    <p:animEffect transition="in" filter="dissolve">
                                      <p:cBhvr>
                                        <p:cTn id="22" dur="500"/>
                                        <p:tgtEl>
                                          <p:spTgt spid="307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080"/>
                                        </p:tgtEl>
                                        <p:attrNameLst>
                                          <p:attrName>style.visibility</p:attrName>
                                        </p:attrNameLst>
                                      </p:cBhvr>
                                      <p:to>
                                        <p:strVal val="visible"/>
                                      </p:to>
                                    </p:set>
                                    <p:animEffect transition="in" filter="dissolve">
                                      <p:cBhvr>
                                        <p:cTn id="27"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utoUpdateAnimBg="0"/>
      <p:bldP spid="3077" grpId="0" autoUpdateAnimBg="0"/>
      <p:bldP spid="3078" grpId="0" autoUpdateAnimBg="0"/>
      <p:bldP spid="3079" grpId="0" autoUpdateAnimBg="0"/>
      <p:bldP spid="3080"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8A44FEB-080E-A779-25A6-2DE28B52D667}"/>
              </a:ext>
            </a:extLst>
          </p:cNvPr>
          <p:cNvSpPr>
            <a:spLocks noGrp="1"/>
          </p:cNvSpPr>
          <p:nvPr>
            <p:ph type="ftr" sz="quarter" idx="11"/>
          </p:nvPr>
        </p:nvSpPr>
        <p:spPr/>
        <p:txBody>
          <a:bodyPr/>
          <a:lstStyle/>
          <a:p>
            <a:r>
              <a:rPr lang="en-US" altLang="en-US"/>
              <a:t> Tom Abbott, Biddulph High School and made available through www.sln.org.uk/geography and only for non commercial use in schools</a:t>
            </a:r>
          </a:p>
        </p:txBody>
      </p:sp>
      <p:pic>
        <p:nvPicPr>
          <p:cNvPr id="4100" name="Picture 4">
            <a:extLst>
              <a:ext uri="{FF2B5EF4-FFF2-40B4-BE49-F238E27FC236}">
                <a16:creationId xmlns:a16="http://schemas.microsoft.com/office/drawing/2014/main" id="{A935E42C-AD77-0199-3876-EF3CD37075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9144000" cy="368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1" name="Text Box 5">
            <a:extLst>
              <a:ext uri="{FF2B5EF4-FFF2-40B4-BE49-F238E27FC236}">
                <a16:creationId xmlns:a16="http://schemas.microsoft.com/office/drawing/2014/main" id="{EF83C376-AC1F-3A1B-01C1-D4D9428DD519}"/>
              </a:ext>
            </a:extLst>
          </p:cNvPr>
          <p:cNvSpPr txBox="1">
            <a:spLocks noChangeArrowheads="1"/>
          </p:cNvSpPr>
          <p:nvPr/>
        </p:nvSpPr>
        <p:spPr bwMode="auto">
          <a:xfrm>
            <a:off x="2362200" y="7620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chemeClr val="accent2"/>
                </a:solidFill>
                <a:latin typeface="Arial" panose="020B0604020202020204" pitchFamily="34" charset="0"/>
              </a:rPr>
              <a:t>Groynes</a:t>
            </a:r>
          </a:p>
        </p:txBody>
      </p:sp>
      <p:sp>
        <p:nvSpPr>
          <p:cNvPr id="4102" name="Text Box 6">
            <a:extLst>
              <a:ext uri="{FF2B5EF4-FFF2-40B4-BE49-F238E27FC236}">
                <a16:creationId xmlns:a16="http://schemas.microsoft.com/office/drawing/2014/main" id="{9D1800EA-532B-06A7-6BA6-53C0A9A37C5E}"/>
              </a:ext>
            </a:extLst>
          </p:cNvPr>
          <p:cNvSpPr txBox="1">
            <a:spLocks noChangeArrowheads="1"/>
          </p:cNvSpPr>
          <p:nvPr/>
        </p:nvSpPr>
        <p:spPr bwMode="auto">
          <a:xfrm>
            <a:off x="4343400" y="457200"/>
            <a:ext cx="3733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chemeClr val="accent2"/>
                </a:solidFill>
                <a:latin typeface="Arial" panose="020B0604020202020204" pitchFamily="34" charset="0"/>
              </a:rPr>
              <a:t>Sediment accumulation </a:t>
            </a:r>
          </a:p>
          <a:p>
            <a:r>
              <a:rPr lang="en-US" altLang="en-US">
                <a:solidFill>
                  <a:schemeClr val="accent2"/>
                </a:solidFill>
                <a:latin typeface="Arial" panose="020B0604020202020204" pitchFamily="34" charset="0"/>
              </a:rPr>
              <a:t>due to Longshore Drift</a:t>
            </a:r>
          </a:p>
        </p:txBody>
      </p:sp>
      <p:sp>
        <p:nvSpPr>
          <p:cNvPr id="4103" name="Text Box 7">
            <a:extLst>
              <a:ext uri="{FF2B5EF4-FFF2-40B4-BE49-F238E27FC236}">
                <a16:creationId xmlns:a16="http://schemas.microsoft.com/office/drawing/2014/main" id="{196A785B-7419-8B2D-7A49-F31785F33556}"/>
              </a:ext>
            </a:extLst>
          </p:cNvPr>
          <p:cNvSpPr txBox="1">
            <a:spLocks noChangeArrowheads="1"/>
          </p:cNvSpPr>
          <p:nvPr/>
        </p:nvSpPr>
        <p:spPr bwMode="auto">
          <a:xfrm>
            <a:off x="685800" y="5410200"/>
            <a:ext cx="39862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solidFill>
                  <a:schemeClr val="accent2"/>
                </a:solidFill>
                <a:latin typeface="Arial" panose="020B0604020202020204" pitchFamily="34" charset="0"/>
              </a:rPr>
              <a:t>Waves approach beach</a:t>
            </a:r>
          </a:p>
          <a:p>
            <a:pPr algn="ctr"/>
            <a:r>
              <a:rPr lang="en-US" altLang="en-US">
                <a:solidFill>
                  <a:schemeClr val="accent2"/>
                </a:solidFill>
                <a:latin typeface="Arial" panose="020B0604020202020204" pitchFamily="34" charset="0"/>
              </a:rPr>
              <a:t> at oblique angle</a:t>
            </a:r>
          </a:p>
        </p:txBody>
      </p:sp>
      <p:sp>
        <p:nvSpPr>
          <p:cNvPr id="4104" name="Freeform 8">
            <a:extLst>
              <a:ext uri="{FF2B5EF4-FFF2-40B4-BE49-F238E27FC236}">
                <a16:creationId xmlns:a16="http://schemas.microsoft.com/office/drawing/2014/main" id="{9D9B2EAC-F383-90B8-65B0-6C8A5F3FC126}"/>
              </a:ext>
            </a:extLst>
          </p:cNvPr>
          <p:cNvSpPr>
            <a:spLocks/>
          </p:cNvSpPr>
          <p:nvPr/>
        </p:nvSpPr>
        <p:spPr bwMode="auto">
          <a:xfrm>
            <a:off x="1828800" y="4724400"/>
            <a:ext cx="228600" cy="1143000"/>
          </a:xfrm>
          <a:custGeom>
            <a:avLst/>
            <a:gdLst>
              <a:gd name="T0" fmla="*/ 64 w 144"/>
              <a:gd name="T1" fmla="*/ 720 h 720"/>
              <a:gd name="T2" fmla="*/ 20 w 144"/>
              <a:gd name="T3" fmla="*/ 584 h 720"/>
              <a:gd name="T4" fmla="*/ 0 w 144"/>
              <a:gd name="T5" fmla="*/ 468 h 720"/>
              <a:gd name="T6" fmla="*/ 0 w 144"/>
              <a:gd name="T7" fmla="*/ 356 h 720"/>
              <a:gd name="T8" fmla="*/ 28 w 144"/>
              <a:gd name="T9" fmla="*/ 248 h 720"/>
              <a:gd name="T10" fmla="*/ 72 w 144"/>
              <a:gd name="T11" fmla="*/ 136 h 720"/>
              <a:gd name="T12" fmla="*/ 144 w 144"/>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44" h="720">
                <a:moveTo>
                  <a:pt x="64" y="720"/>
                </a:moveTo>
                <a:lnTo>
                  <a:pt x="20" y="584"/>
                </a:lnTo>
                <a:lnTo>
                  <a:pt x="0" y="468"/>
                </a:lnTo>
                <a:lnTo>
                  <a:pt x="0" y="356"/>
                </a:lnTo>
                <a:lnTo>
                  <a:pt x="28" y="248"/>
                </a:lnTo>
                <a:lnTo>
                  <a:pt x="72" y="136"/>
                </a:lnTo>
                <a:lnTo>
                  <a:pt x="144" y="0"/>
                </a:ln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05" name="Freeform 9">
            <a:extLst>
              <a:ext uri="{FF2B5EF4-FFF2-40B4-BE49-F238E27FC236}">
                <a16:creationId xmlns:a16="http://schemas.microsoft.com/office/drawing/2014/main" id="{F9C7F0A3-19BF-EE28-1341-9C702D9EB15C}"/>
              </a:ext>
            </a:extLst>
          </p:cNvPr>
          <p:cNvSpPr>
            <a:spLocks/>
          </p:cNvSpPr>
          <p:nvPr/>
        </p:nvSpPr>
        <p:spPr bwMode="auto">
          <a:xfrm>
            <a:off x="4114800" y="4629150"/>
            <a:ext cx="1441450" cy="1238250"/>
          </a:xfrm>
          <a:custGeom>
            <a:avLst/>
            <a:gdLst>
              <a:gd name="T0" fmla="*/ 0 w 908"/>
              <a:gd name="T1" fmla="*/ 780 h 780"/>
              <a:gd name="T2" fmla="*/ 224 w 908"/>
              <a:gd name="T3" fmla="*/ 612 h 780"/>
              <a:gd name="T4" fmla="*/ 412 w 908"/>
              <a:gd name="T5" fmla="*/ 472 h 780"/>
              <a:gd name="T6" fmla="*/ 584 w 908"/>
              <a:gd name="T7" fmla="*/ 332 h 780"/>
              <a:gd name="T8" fmla="*/ 748 w 908"/>
              <a:gd name="T9" fmla="*/ 180 h 780"/>
              <a:gd name="T10" fmla="*/ 908 w 908"/>
              <a:gd name="T11" fmla="*/ 0 h 780"/>
            </a:gdLst>
            <a:ahLst/>
            <a:cxnLst>
              <a:cxn ang="0">
                <a:pos x="T0" y="T1"/>
              </a:cxn>
              <a:cxn ang="0">
                <a:pos x="T2" y="T3"/>
              </a:cxn>
              <a:cxn ang="0">
                <a:pos x="T4" y="T5"/>
              </a:cxn>
              <a:cxn ang="0">
                <a:pos x="T6" y="T7"/>
              </a:cxn>
              <a:cxn ang="0">
                <a:pos x="T8" y="T9"/>
              </a:cxn>
              <a:cxn ang="0">
                <a:pos x="T10" y="T11"/>
              </a:cxn>
            </a:cxnLst>
            <a:rect l="0" t="0" r="r" b="b"/>
            <a:pathLst>
              <a:path w="908" h="780">
                <a:moveTo>
                  <a:pt x="0" y="780"/>
                </a:moveTo>
                <a:lnTo>
                  <a:pt x="224" y="612"/>
                </a:lnTo>
                <a:lnTo>
                  <a:pt x="412" y="472"/>
                </a:lnTo>
                <a:lnTo>
                  <a:pt x="584" y="332"/>
                </a:lnTo>
                <a:lnTo>
                  <a:pt x="748" y="180"/>
                </a:lnTo>
                <a:lnTo>
                  <a:pt x="908" y="0"/>
                </a:ln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06" name="Freeform 10">
            <a:extLst>
              <a:ext uri="{FF2B5EF4-FFF2-40B4-BE49-F238E27FC236}">
                <a16:creationId xmlns:a16="http://schemas.microsoft.com/office/drawing/2014/main" id="{BA61E50A-340A-5B7A-6E4A-08C533066677}"/>
              </a:ext>
            </a:extLst>
          </p:cNvPr>
          <p:cNvSpPr>
            <a:spLocks/>
          </p:cNvSpPr>
          <p:nvPr/>
        </p:nvSpPr>
        <p:spPr bwMode="auto">
          <a:xfrm>
            <a:off x="2895600" y="1371600"/>
            <a:ext cx="381000" cy="1066800"/>
          </a:xfrm>
          <a:custGeom>
            <a:avLst/>
            <a:gdLst>
              <a:gd name="T0" fmla="*/ 240 w 240"/>
              <a:gd name="T1" fmla="*/ 0 h 672"/>
              <a:gd name="T2" fmla="*/ 222 w 240"/>
              <a:gd name="T3" fmla="*/ 102 h 672"/>
              <a:gd name="T4" fmla="*/ 186 w 240"/>
              <a:gd name="T5" fmla="*/ 246 h 672"/>
              <a:gd name="T6" fmla="*/ 120 w 240"/>
              <a:gd name="T7" fmla="*/ 426 h 672"/>
              <a:gd name="T8" fmla="*/ 0 w 240"/>
              <a:gd name="T9" fmla="*/ 672 h 672"/>
            </a:gdLst>
            <a:ahLst/>
            <a:cxnLst>
              <a:cxn ang="0">
                <a:pos x="T0" y="T1"/>
              </a:cxn>
              <a:cxn ang="0">
                <a:pos x="T2" y="T3"/>
              </a:cxn>
              <a:cxn ang="0">
                <a:pos x="T4" y="T5"/>
              </a:cxn>
              <a:cxn ang="0">
                <a:pos x="T6" y="T7"/>
              </a:cxn>
              <a:cxn ang="0">
                <a:pos x="T8" y="T9"/>
              </a:cxn>
            </a:cxnLst>
            <a:rect l="0" t="0" r="r" b="b"/>
            <a:pathLst>
              <a:path w="240" h="672">
                <a:moveTo>
                  <a:pt x="240" y="0"/>
                </a:moveTo>
                <a:lnTo>
                  <a:pt x="222" y="102"/>
                </a:lnTo>
                <a:lnTo>
                  <a:pt x="186" y="246"/>
                </a:lnTo>
                <a:cubicBezTo>
                  <a:pt x="169" y="300"/>
                  <a:pt x="151" y="355"/>
                  <a:pt x="120" y="426"/>
                </a:cubicBezTo>
                <a:cubicBezTo>
                  <a:pt x="89" y="497"/>
                  <a:pt x="25" y="621"/>
                  <a:pt x="0" y="672"/>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07" name="Freeform 11">
            <a:extLst>
              <a:ext uri="{FF2B5EF4-FFF2-40B4-BE49-F238E27FC236}">
                <a16:creationId xmlns:a16="http://schemas.microsoft.com/office/drawing/2014/main" id="{F775F123-10A7-519D-0061-1ACA138757DC}"/>
              </a:ext>
            </a:extLst>
          </p:cNvPr>
          <p:cNvSpPr>
            <a:spLocks/>
          </p:cNvSpPr>
          <p:nvPr/>
        </p:nvSpPr>
        <p:spPr bwMode="auto">
          <a:xfrm>
            <a:off x="3552825" y="1371600"/>
            <a:ext cx="1400175" cy="2133600"/>
          </a:xfrm>
          <a:custGeom>
            <a:avLst/>
            <a:gdLst>
              <a:gd name="T0" fmla="*/ 0 w 882"/>
              <a:gd name="T1" fmla="*/ 0 h 1344"/>
              <a:gd name="T2" fmla="*/ 162 w 882"/>
              <a:gd name="T3" fmla="*/ 276 h 1344"/>
              <a:gd name="T4" fmla="*/ 324 w 882"/>
              <a:gd name="T5" fmla="*/ 546 h 1344"/>
              <a:gd name="T6" fmla="*/ 516 w 882"/>
              <a:gd name="T7" fmla="*/ 840 h 1344"/>
              <a:gd name="T8" fmla="*/ 678 w 882"/>
              <a:gd name="T9" fmla="*/ 1074 h 1344"/>
              <a:gd name="T10" fmla="*/ 882 w 882"/>
              <a:gd name="T11" fmla="*/ 1344 h 1344"/>
            </a:gdLst>
            <a:ahLst/>
            <a:cxnLst>
              <a:cxn ang="0">
                <a:pos x="T0" y="T1"/>
              </a:cxn>
              <a:cxn ang="0">
                <a:pos x="T2" y="T3"/>
              </a:cxn>
              <a:cxn ang="0">
                <a:pos x="T4" y="T5"/>
              </a:cxn>
              <a:cxn ang="0">
                <a:pos x="T6" y="T7"/>
              </a:cxn>
              <a:cxn ang="0">
                <a:pos x="T8" y="T9"/>
              </a:cxn>
              <a:cxn ang="0">
                <a:pos x="T10" y="T11"/>
              </a:cxn>
            </a:cxnLst>
            <a:rect l="0" t="0" r="r" b="b"/>
            <a:pathLst>
              <a:path w="882" h="1344">
                <a:moveTo>
                  <a:pt x="0" y="0"/>
                </a:moveTo>
                <a:lnTo>
                  <a:pt x="162" y="276"/>
                </a:lnTo>
                <a:lnTo>
                  <a:pt x="324" y="546"/>
                </a:lnTo>
                <a:lnTo>
                  <a:pt x="516" y="840"/>
                </a:lnTo>
                <a:lnTo>
                  <a:pt x="678" y="1074"/>
                </a:lnTo>
                <a:lnTo>
                  <a:pt x="882" y="1344"/>
                </a:ln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08" name="Freeform 12">
            <a:extLst>
              <a:ext uri="{FF2B5EF4-FFF2-40B4-BE49-F238E27FC236}">
                <a16:creationId xmlns:a16="http://schemas.microsoft.com/office/drawing/2014/main" id="{337AE67B-DAF0-8802-96E2-0E93B3049D14}"/>
              </a:ext>
            </a:extLst>
          </p:cNvPr>
          <p:cNvSpPr>
            <a:spLocks/>
          </p:cNvSpPr>
          <p:nvPr/>
        </p:nvSpPr>
        <p:spPr bwMode="auto">
          <a:xfrm>
            <a:off x="5715000" y="1295400"/>
            <a:ext cx="685800" cy="1219200"/>
          </a:xfrm>
          <a:custGeom>
            <a:avLst/>
            <a:gdLst>
              <a:gd name="T0" fmla="*/ 432 w 432"/>
              <a:gd name="T1" fmla="*/ 0 h 768"/>
              <a:gd name="T2" fmla="*/ 384 w 432"/>
              <a:gd name="T3" fmla="*/ 138 h 768"/>
              <a:gd name="T4" fmla="*/ 324 w 432"/>
              <a:gd name="T5" fmla="*/ 276 h 768"/>
              <a:gd name="T6" fmla="*/ 252 w 432"/>
              <a:gd name="T7" fmla="*/ 402 h 768"/>
              <a:gd name="T8" fmla="*/ 174 w 432"/>
              <a:gd name="T9" fmla="*/ 534 h 768"/>
              <a:gd name="T10" fmla="*/ 0 w 432"/>
              <a:gd name="T11" fmla="*/ 768 h 768"/>
            </a:gdLst>
            <a:ahLst/>
            <a:cxnLst>
              <a:cxn ang="0">
                <a:pos x="T0" y="T1"/>
              </a:cxn>
              <a:cxn ang="0">
                <a:pos x="T2" y="T3"/>
              </a:cxn>
              <a:cxn ang="0">
                <a:pos x="T4" y="T5"/>
              </a:cxn>
              <a:cxn ang="0">
                <a:pos x="T6" y="T7"/>
              </a:cxn>
              <a:cxn ang="0">
                <a:pos x="T8" y="T9"/>
              </a:cxn>
              <a:cxn ang="0">
                <a:pos x="T10" y="T11"/>
              </a:cxn>
            </a:cxnLst>
            <a:rect l="0" t="0" r="r" b="b"/>
            <a:pathLst>
              <a:path w="432" h="768">
                <a:moveTo>
                  <a:pt x="432" y="0"/>
                </a:moveTo>
                <a:lnTo>
                  <a:pt x="384" y="138"/>
                </a:lnTo>
                <a:lnTo>
                  <a:pt x="324" y="276"/>
                </a:lnTo>
                <a:lnTo>
                  <a:pt x="252" y="402"/>
                </a:lnTo>
                <a:lnTo>
                  <a:pt x="174" y="534"/>
                </a:lnTo>
                <a:lnTo>
                  <a:pt x="0" y="768"/>
                </a:ln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4111" name="Picture 15">
            <a:extLst>
              <a:ext uri="{FF2B5EF4-FFF2-40B4-BE49-F238E27FC236}">
                <a16:creationId xmlns:a16="http://schemas.microsoft.com/office/drawing/2014/main" id="{99EA63A0-96ED-DAAF-5591-9EC32E21AC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0"/>
            <a:ext cx="879475" cy="94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dissolve">
                                      <p:cBhvr>
                                        <p:cTn id="7" dur="500"/>
                                        <p:tgtEl>
                                          <p:spTgt spid="41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dissolve">
                                      <p:cBhvr>
                                        <p:cTn id="12" dur="500"/>
                                        <p:tgtEl>
                                          <p:spTgt spid="41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103"/>
                                        </p:tgtEl>
                                        <p:attrNameLst>
                                          <p:attrName>style.visibility</p:attrName>
                                        </p:attrNameLst>
                                      </p:cBhvr>
                                      <p:to>
                                        <p:strVal val="visible"/>
                                      </p:to>
                                    </p:set>
                                    <p:animEffect transition="in" filter="dissolve">
                                      <p:cBhvr>
                                        <p:cTn id="17" dur="500"/>
                                        <p:tgtEl>
                                          <p:spTgt spid="410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nodeType="clickEffect">
                                  <p:stCondLst>
                                    <p:cond delay="0"/>
                                  </p:stCondLst>
                                  <p:childTnLst>
                                    <p:set>
                                      <p:cBhvr>
                                        <p:cTn id="21" dur="1" fill="hold">
                                          <p:stCondLst>
                                            <p:cond delay="0"/>
                                          </p:stCondLst>
                                        </p:cTn>
                                        <p:tgtEl>
                                          <p:spTgt spid="4111"/>
                                        </p:tgtEl>
                                        <p:attrNameLst>
                                          <p:attrName>style.visibility</p:attrName>
                                        </p:attrNameLst>
                                      </p:cBhvr>
                                      <p:to>
                                        <p:strVal val="visible"/>
                                      </p:to>
                                    </p:set>
                                    <p:anim calcmode="lin" valueType="num">
                                      <p:cBhvr additive="base">
                                        <p:cTn id="22" dur="500" fill="hold"/>
                                        <p:tgtEl>
                                          <p:spTgt spid="4111"/>
                                        </p:tgtEl>
                                        <p:attrNameLst>
                                          <p:attrName>ppt_x</p:attrName>
                                        </p:attrNameLst>
                                      </p:cBhvr>
                                      <p:tavLst>
                                        <p:tav tm="0">
                                          <p:val>
                                            <p:strVal val="0-#ppt_w/2"/>
                                          </p:val>
                                        </p:tav>
                                        <p:tav tm="100000">
                                          <p:val>
                                            <p:strVal val="#ppt_x"/>
                                          </p:val>
                                        </p:tav>
                                      </p:tavLst>
                                    </p:anim>
                                    <p:anim calcmode="lin" valueType="num">
                                      <p:cBhvr additive="base">
                                        <p:cTn id="23" dur="500" fill="hold"/>
                                        <p:tgtEl>
                                          <p:spTgt spid="4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utoUpdateAnimBg="0"/>
      <p:bldP spid="4102" grpId="0" autoUpdateAnimBg="0"/>
      <p:bldP spid="4103"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609C1F6-29C8-B08C-CED8-087F377ECE17}"/>
              </a:ext>
            </a:extLst>
          </p:cNvPr>
          <p:cNvSpPr>
            <a:spLocks noGrp="1"/>
          </p:cNvSpPr>
          <p:nvPr>
            <p:ph type="ftr" sz="quarter" idx="11"/>
          </p:nvPr>
        </p:nvSpPr>
        <p:spPr/>
        <p:txBody>
          <a:bodyPr/>
          <a:lstStyle/>
          <a:p>
            <a:r>
              <a:rPr lang="en-US" altLang="en-US"/>
              <a:t> Tom Abbott, Biddulph High School and made available through www.sln.org.uk/geography and only for non commercial use in schools</a:t>
            </a:r>
          </a:p>
        </p:txBody>
      </p:sp>
      <p:pic>
        <p:nvPicPr>
          <p:cNvPr id="5135" name="Picture 15">
            <a:extLst>
              <a:ext uri="{FF2B5EF4-FFF2-40B4-BE49-F238E27FC236}">
                <a16:creationId xmlns:a16="http://schemas.microsoft.com/office/drawing/2014/main" id="{FB560CCD-FB8F-5A10-3DEF-5C4DFBC5EB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2600"/>
            <a:ext cx="9144000"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4" name="Text Box 4">
            <a:extLst>
              <a:ext uri="{FF2B5EF4-FFF2-40B4-BE49-F238E27FC236}">
                <a16:creationId xmlns:a16="http://schemas.microsoft.com/office/drawing/2014/main" id="{C911E6F6-815C-E952-49F4-99C78ABD1D59}"/>
              </a:ext>
            </a:extLst>
          </p:cNvPr>
          <p:cNvSpPr txBox="1">
            <a:spLocks noChangeArrowheads="1"/>
          </p:cNvSpPr>
          <p:nvPr/>
        </p:nvSpPr>
        <p:spPr bwMode="auto">
          <a:xfrm>
            <a:off x="1219200" y="1293813"/>
            <a:ext cx="1958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a:solidFill>
                  <a:schemeClr val="accent2"/>
                </a:solidFill>
                <a:latin typeface="Arial" panose="020B0604020202020204" pitchFamily="34" charset="0"/>
              </a:rPr>
              <a:t>Wave-cut platform</a:t>
            </a:r>
          </a:p>
        </p:txBody>
      </p:sp>
      <p:sp>
        <p:nvSpPr>
          <p:cNvPr id="5125" name="Text Box 5">
            <a:extLst>
              <a:ext uri="{FF2B5EF4-FFF2-40B4-BE49-F238E27FC236}">
                <a16:creationId xmlns:a16="http://schemas.microsoft.com/office/drawing/2014/main" id="{3A63790D-1138-B51E-82CA-C934C916FA0F}"/>
              </a:ext>
            </a:extLst>
          </p:cNvPr>
          <p:cNvSpPr txBox="1">
            <a:spLocks noChangeArrowheads="1"/>
          </p:cNvSpPr>
          <p:nvPr/>
        </p:nvSpPr>
        <p:spPr bwMode="auto">
          <a:xfrm>
            <a:off x="5334000" y="1293813"/>
            <a:ext cx="1936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a:solidFill>
                  <a:schemeClr val="accent2"/>
                </a:solidFill>
                <a:latin typeface="Arial" panose="020B0604020202020204" pitchFamily="34" charset="0"/>
              </a:rPr>
              <a:t>Wave built terrace</a:t>
            </a:r>
          </a:p>
        </p:txBody>
      </p:sp>
      <p:sp>
        <p:nvSpPr>
          <p:cNvPr id="5126" name="Text Box 6">
            <a:extLst>
              <a:ext uri="{FF2B5EF4-FFF2-40B4-BE49-F238E27FC236}">
                <a16:creationId xmlns:a16="http://schemas.microsoft.com/office/drawing/2014/main" id="{965357D2-6644-41FA-05BB-26E5542CFD55}"/>
              </a:ext>
            </a:extLst>
          </p:cNvPr>
          <p:cNvSpPr txBox="1">
            <a:spLocks noChangeArrowheads="1"/>
          </p:cNvSpPr>
          <p:nvPr/>
        </p:nvSpPr>
        <p:spPr bwMode="auto">
          <a:xfrm>
            <a:off x="381000" y="5408613"/>
            <a:ext cx="20589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a:solidFill>
                  <a:schemeClr val="accent2"/>
                </a:solidFill>
                <a:latin typeface="Arial" panose="020B0604020202020204" pitchFamily="34" charset="0"/>
              </a:rPr>
              <a:t>large angular rocks</a:t>
            </a:r>
          </a:p>
        </p:txBody>
      </p:sp>
      <p:sp>
        <p:nvSpPr>
          <p:cNvPr id="5128" name="Text Box 8">
            <a:extLst>
              <a:ext uri="{FF2B5EF4-FFF2-40B4-BE49-F238E27FC236}">
                <a16:creationId xmlns:a16="http://schemas.microsoft.com/office/drawing/2014/main" id="{F56A3CE2-9E0A-F421-222F-9934E81F6C77}"/>
              </a:ext>
            </a:extLst>
          </p:cNvPr>
          <p:cNvSpPr txBox="1">
            <a:spLocks noChangeArrowheads="1"/>
          </p:cNvSpPr>
          <p:nvPr/>
        </p:nvSpPr>
        <p:spPr bwMode="auto">
          <a:xfrm>
            <a:off x="3276600" y="5408613"/>
            <a:ext cx="19669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a:solidFill>
                  <a:schemeClr val="accent2"/>
                </a:solidFill>
                <a:latin typeface="Arial" panose="020B0604020202020204" pitchFamily="34" charset="0"/>
              </a:rPr>
              <a:t>rocks and pebbles</a:t>
            </a:r>
          </a:p>
        </p:txBody>
      </p:sp>
      <p:sp>
        <p:nvSpPr>
          <p:cNvPr id="5129" name="Text Box 9">
            <a:extLst>
              <a:ext uri="{FF2B5EF4-FFF2-40B4-BE49-F238E27FC236}">
                <a16:creationId xmlns:a16="http://schemas.microsoft.com/office/drawing/2014/main" id="{24E574F6-8E63-0A5D-DF93-F8582D401258}"/>
              </a:ext>
            </a:extLst>
          </p:cNvPr>
          <p:cNvSpPr txBox="1">
            <a:spLocks noChangeArrowheads="1"/>
          </p:cNvSpPr>
          <p:nvPr/>
        </p:nvSpPr>
        <p:spPr bwMode="auto">
          <a:xfrm>
            <a:off x="6400800" y="5561013"/>
            <a:ext cx="10874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a:solidFill>
                  <a:schemeClr val="accent2"/>
                </a:solidFill>
                <a:latin typeface="Arial" panose="020B0604020202020204" pitchFamily="34" charset="0"/>
              </a:rPr>
              <a:t>soft sand</a:t>
            </a:r>
          </a:p>
        </p:txBody>
      </p:sp>
      <p:sp>
        <p:nvSpPr>
          <p:cNvPr id="5133" name="Text Box 13">
            <a:extLst>
              <a:ext uri="{FF2B5EF4-FFF2-40B4-BE49-F238E27FC236}">
                <a16:creationId xmlns:a16="http://schemas.microsoft.com/office/drawing/2014/main" id="{68A6DB6F-D567-F580-2933-EFBDF3DAA577}"/>
              </a:ext>
            </a:extLst>
          </p:cNvPr>
          <p:cNvSpPr txBox="1">
            <a:spLocks noChangeArrowheads="1"/>
          </p:cNvSpPr>
          <p:nvPr/>
        </p:nvSpPr>
        <p:spPr bwMode="auto">
          <a:xfrm>
            <a:off x="3657600" y="2741613"/>
            <a:ext cx="828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a:solidFill>
                  <a:schemeClr val="accent2"/>
                </a:solidFill>
                <a:latin typeface="Arial" panose="020B0604020202020204" pitchFamily="34" charset="0"/>
              </a:rPr>
              <a:t> Ouch!</a:t>
            </a:r>
          </a:p>
        </p:txBody>
      </p:sp>
      <p:sp>
        <p:nvSpPr>
          <p:cNvPr id="5134" name="AutoShape 14">
            <a:extLst>
              <a:ext uri="{FF2B5EF4-FFF2-40B4-BE49-F238E27FC236}">
                <a16:creationId xmlns:a16="http://schemas.microsoft.com/office/drawing/2014/main" id="{5596D0CF-EAEC-5660-6B3C-50BA656B10E0}"/>
              </a:ext>
            </a:extLst>
          </p:cNvPr>
          <p:cNvSpPr>
            <a:spLocks noChangeArrowheads="1"/>
          </p:cNvSpPr>
          <p:nvPr/>
        </p:nvSpPr>
        <p:spPr bwMode="auto">
          <a:xfrm>
            <a:off x="3581400" y="2590800"/>
            <a:ext cx="990600" cy="609600"/>
          </a:xfrm>
          <a:prstGeom prst="cloudCallout">
            <a:avLst>
              <a:gd name="adj1" fmla="val -43750"/>
              <a:gd name="adj2" fmla="val 70051"/>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b="0"/>
          </a:p>
        </p:txBody>
      </p:sp>
      <p:sp>
        <p:nvSpPr>
          <p:cNvPr id="5136" name="Freeform 16">
            <a:extLst>
              <a:ext uri="{FF2B5EF4-FFF2-40B4-BE49-F238E27FC236}">
                <a16:creationId xmlns:a16="http://schemas.microsoft.com/office/drawing/2014/main" id="{0FFB42F6-A481-A2E5-08AA-89D4B9CE03AA}"/>
              </a:ext>
            </a:extLst>
          </p:cNvPr>
          <p:cNvSpPr>
            <a:spLocks/>
          </p:cNvSpPr>
          <p:nvPr/>
        </p:nvSpPr>
        <p:spPr bwMode="auto">
          <a:xfrm>
            <a:off x="1152525" y="4095750"/>
            <a:ext cx="676275" cy="1390650"/>
          </a:xfrm>
          <a:custGeom>
            <a:avLst/>
            <a:gdLst>
              <a:gd name="T0" fmla="*/ 426 w 426"/>
              <a:gd name="T1" fmla="*/ 876 h 876"/>
              <a:gd name="T2" fmla="*/ 274 w 426"/>
              <a:gd name="T3" fmla="*/ 676 h 876"/>
              <a:gd name="T4" fmla="*/ 170 w 426"/>
              <a:gd name="T5" fmla="*/ 500 h 876"/>
              <a:gd name="T6" fmla="*/ 102 w 426"/>
              <a:gd name="T7" fmla="*/ 348 h 876"/>
              <a:gd name="T8" fmla="*/ 54 w 426"/>
              <a:gd name="T9" fmla="*/ 198 h 876"/>
              <a:gd name="T10" fmla="*/ 0 w 426"/>
              <a:gd name="T11" fmla="*/ 0 h 876"/>
            </a:gdLst>
            <a:ahLst/>
            <a:cxnLst>
              <a:cxn ang="0">
                <a:pos x="T0" y="T1"/>
              </a:cxn>
              <a:cxn ang="0">
                <a:pos x="T2" y="T3"/>
              </a:cxn>
              <a:cxn ang="0">
                <a:pos x="T4" y="T5"/>
              </a:cxn>
              <a:cxn ang="0">
                <a:pos x="T6" y="T7"/>
              </a:cxn>
              <a:cxn ang="0">
                <a:pos x="T8" y="T9"/>
              </a:cxn>
              <a:cxn ang="0">
                <a:pos x="T10" y="T11"/>
              </a:cxn>
            </a:cxnLst>
            <a:rect l="0" t="0" r="r" b="b"/>
            <a:pathLst>
              <a:path w="426" h="876">
                <a:moveTo>
                  <a:pt x="426" y="876"/>
                </a:moveTo>
                <a:lnTo>
                  <a:pt x="274" y="676"/>
                </a:lnTo>
                <a:lnTo>
                  <a:pt x="170" y="500"/>
                </a:lnTo>
                <a:lnTo>
                  <a:pt x="102" y="348"/>
                </a:lnTo>
                <a:lnTo>
                  <a:pt x="54" y="198"/>
                </a:lnTo>
                <a:lnTo>
                  <a:pt x="0" y="0"/>
                </a:lnTo>
              </a:path>
            </a:pathLst>
          </a:custGeom>
          <a:noFill/>
          <a:ln w="38100">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37" name="Freeform 17">
            <a:extLst>
              <a:ext uri="{FF2B5EF4-FFF2-40B4-BE49-F238E27FC236}">
                <a16:creationId xmlns:a16="http://schemas.microsoft.com/office/drawing/2014/main" id="{E43BB90E-C18B-5398-2FEC-1F6E397265C9}"/>
              </a:ext>
            </a:extLst>
          </p:cNvPr>
          <p:cNvSpPr>
            <a:spLocks/>
          </p:cNvSpPr>
          <p:nvPr/>
        </p:nvSpPr>
        <p:spPr bwMode="auto">
          <a:xfrm>
            <a:off x="3571875" y="4438650"/>
            <a:ext cx="314325" cy="1047750"/>
          </a:xfrm>
          <a:custGeom>
            <a:avLst/>
            <a:gdLst>
              <a:gd name="T0" fmla="*/ 198 w 198"/>
              <a:gd name="T1" fmla="*/ 660 h 660"/>
              <a:gd name="T2" fmla="*/ 138 w 198"/>
              <a:gd name="T3" fmla="*/ 504 h 660"/>
              <a:gd name="T4" fmla="*/ 90 w 198"/>
              <a:gd name="T5" fmla="*/ 378 h 660"/>
              <a:gd name="T6" fmla="*/ 54 w 198"/>
              <a:gd name="T7" fmla="*/ 264 h 660"/>
              <a:gd name="T8" fmla="*/ 24 w 198"/>
              <a:gd name="T9" fmla="*/ 132 h 660"/>
              <a:gd name="T10" fmla="*/ 0 w 198"/>
              <a:gd name="T11" fmla="*/ 0 h 660"/>
            </a:gdLst>
            <a:ahLst/>
            <a:cxnLst>
              <a:cxn ang="0">
                <a:pos x="T0" y="T1"/>
              </a:cxn>
              <a:cxn ang="0">
                <a:pos x="T2" y="T3"/>
              </a:cxn>
              <a:cxn ang="0">
                <a:pos x="T4" y="T5"/>
              </a:cxn>
              <a:cxn ang="0">
                <a:pos x="T6" y="T7"/>
              </a:cxn>
              <a:cxn ang="0">
                <a:pos x="T8" y="T9"/>
              </a:cxn>
              <a:cxn ang="0">
                <a:pos x="T10" y="T11"/>
              </a:cxn>
            </a:cxnLst>
            <a:rect l="0" t="0" r="r" b="b"/>
            <a:pathLst>
              <a:path w="198" h="660">
                <a:moveTo>
                  <a:pt x="198" y="660"/>
                </a:moveTo>
                <a:lnTo>
                  <a:pt x="138" y="504"/>
                </a:lnTo>
                <a:lnTo>
                  <a:pt x="90" y="378"/>
                </a:lnTo>
                <a:lnTo>
                  <a:pt x="54" y="264"/>
                </a:lnTo>
                <a:lnTo>
                  <a:pt x="24" y="132"/>
                </a:lnTo>
                <a:lnTo>
                  <a:pt x="0" y="0"/>
                </a:lnTo>
              </a:path>
            </a:pathLst>
          </a:custGeom>
          <a:noFill/>
          <a:ln w="38100">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38" name="Freeform 18">
            <a:extLst>
              <a:ext uri="{FF2B5EF4-FFF2-40B4-BE49-F238E27FC236}">
                <a16:creationId xmlns:a16="http://schemas.microsoft.com/office/drawing/2014/main" id="{4AA82B9E-722F-9E6F-76AC-88ED65CEA144}"/>
              </a:ext>
            </a:extLst>
          </p:cNvPr>
          <p:cNvSpPr>
            <a:spLocks/>
          </p:cNvSpPr>
          <p:nvPr/>
        </p:nvSpPr>
        <p:spPr bwMode="auto">
          <a:xfrm>
            <a:off x="7010400" y="4981575"/>
            <a:ext cx="552450" cy="581025"/>
          </a:xfrm>
          <a:custGeom>
            <a:avLst/>
            <a:gdLst>
              <a:gd name="T0" fmla="*/ 0 w 348"/>
              <a:gd name="T1" fmla="*/ 366 h 366"/>
              <a:gd name="T2" fmla="*/ 114 w 348"/>
              <a:gd name="T3" fmla="*/ 300 h 366"/>
              <a:gd name="T4" fmla="*/ 204 w 348"/>
              <a:gd name="T5" fmla="*/ 228 h 366"/>
              <a:gd name="T6" fmla="*/ 276 w 348"/>
              <a:gd name="T7" fmla="*/ 132 h 366"/>
              <a:gd name="T8" fmla="*/ 348 w 348"/>
              <a:gd name="T9" fmla="*/ 0 h 366"/>
            </a:gdLst>
            <a:ahLst/>
            <a:cxnLst>
              <a:cxn ang="0">
                <a:pos x="T0" y="T1"/>
              </a:cxn>
              <a:cxn ang="0">
                <a:pos x="T2" y="T3"/>
              </a:cxn>
              <a:cxn ang="0">
                <a:pos x="T4" y="T5"/>
              </a:cxn>
              <a:cxn ang="0">
                <a:pos x="T6" y="T7"/>
              </a:cxn>
              <a:cxn ang="0">
                <a:pos x="T8" y="T9"/>
              </a:cxn>
            </a:cxnLst>
            <a:rect l="0" t="0" r="r" b="b"/>
            <a:pathLst>
              <a:path w="348" h="366">
                <a:moveTo>
                  <a:pt x="0" y="366"/>
                </a:moveTo>
                <a:lnTo>
                  <a:pt x="114" y="300"/>
                </a:lnTo>
                <a:lnTo>
                  <a:pt x="204" y="228"/>
                </a:lnTo>
                <a:lnTo>
                  <a:pt x="276" y="132"/>
                </a:lnTo>
                <a:lnTo>
                  <a:pt x="348" y="0"/>
                </a:lnTo>
              </a:path>
            </a:pathLst>
          </a:custGeom>
          <a:noFill/>
          <a:ln w="38100">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39" name="Freeform 19">
            <a:extLst>
              <a:ext uri="{FF2B5EF4-FFF2-40B4-BE49-F238E27FC236}">
                <a16:creationId xmlns:a16="http://schemas.microsoft.com/office/drawing/2014/main" id="{8D705626-E04B-BB7E-57EF-65F57210B8F7}"/>
              </a:ext>
            </a:extLst>
          </p:cNvPr>
          <p:cNvSpPr>
            <a:spLocks/>
          </p:cNvSpPr>
          <p:nvPr/>
        </p:nvSpPr>
        <p:spPr bwMode="auto">
          <a:xfrm>
            <a:off x="6467475" y="1695450"/>
            <a:ext cx="238125" cy="2952750"/>
          </a:xfrm>
          <a:custGeom>
            <a:avLst/>
            <a:gdLst>
              <a:gd name="T0" fmla="*/ 6 w 150"/>
              <a:gd name="T1" fmla="*/ 0 h 1860"/>
              <a:gd name="T2" fmla="*/ 0 w 150"/>
              <a:gd name="T3" fmla="*/ 168 h 1860"/>
              <a:gd name="T4" fmla="*/ 0 w 150"/>
              <a:gd name="T5" fmla="*/ 342 h 1860"/>
              <a:gd name="T6" fmla="*/ 30 w 150"/>
              <a:gd name="T7" fmla="*/ 702 h 1860"/>
              <a:gd name="T8" fmla="*/ 48 w 150"/>
              <a:gd name="T9" fmla="*/ 1032 h 1860"/>
              <a:gd name="T10" fmla="*/ 78 w 150"/>
              <a:gd name="T11" fmla="*/ 1350 h 1860"/>
              <a:gd name="T12" fmla="*/ 108 w 150"/>
              <a:gd name="T13" fmla="*/ 1596 h 1860"/>
              <a:gd name="T14" fmla="*/ 150 w 150"/>
              <a:gd name="T15" fmla="*/ 1860 h 18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860">
                <a:moveTo>
                  <a:pt x="6" y="0"/>
                </a:moveTo>
                <a:lnTo>
                  <a:pt x="0" y="168"/>
                </a:lnTo>
                <a:lnTo>
                  <a:pt x="0" y="342"/>
                </a:lnTo>
                <a:lnTo>
                  <a:pt x="30" y="702"/>
                </a:lnTo>
                <a:lnTo>
                  <a:pt x="48" y="1032"/>
                </a:lnTo>
                <a:lnTo>
                  <a:pt x="78" y="1350"/>
                </a:lnTo>
                <a:lnTo>
                  <a:pt x="108" y="1596"/>
                </a:lnTo>
                <a:lnTo>
                  <a:pt x="150" y="1860"/>
                </a:lnTo>
              </a:path>
            </a:pathLst>
          </a:custGeom>
          <a:noFill/>
          <a:ln w="38100">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40" name="Freeform 20">
            <a:extLst>
              <a:ext uri="{FF2B5EF4-FFF2-40B4-BE49-F238E27FC236}">
                <a16:creationId xmlns:a16="http://schemas.microsoft.com/office/drawing/2014/main" id="{14AA1CF3-46D2-E999-FA8D-61F669293E98}"/>
              </a:ext>
            </a:extLst>
          </p:cNvPr>
          <p:cNvSpPr>
            <a:spLocks/>
          </p:cNvSpPr>
          <p:nvPr/>
        </p:nvSpPr>
        <p:spPr bwMode="auto">
          <a:xfrm>
            <a:off x="2324100" y="1657350"/>
            <a:ext cx="723900" cy="2686050"/>
          </a:xfrm>
          <a:custGeom>
            <a:avLst/>
            <a:gdLst>
              <a:gd name="T0" fmla="*/ 0 w 456"/>
              <a:gd name="T1" fmla="*/ 0 h 1692"/>
              <a:gd name="T2" fmla="*/ 48 w 456"/>
              <a:gd name="T3" fmla="*/ 264 h 1692"/>
              <a:gd name="T4" fmla="*/ 96 w 456"/>
              <a:gd name="T5" fmla="*/ 474 h 1692"/>
              <a:gd name="T6" fmla="*/ 156 w 456"/>
              <a:gd name="T7" fmla="*/ 738 h 1692"/>
              <a:gd name="T8" fmla="*/ 210 w 456"/>
              <a:gd name="T9" fmla="*/ 948 h 1692"/>
              <a:gd name="T10" fmla="*/ 276 w 456"/>
              <a:gd name="T11" fmla="*/ 1182 h 1692"/>
              <a:gd name="T12" fmla="*/ 336 w 456"/>
              <a:gd name="T13" fmla="*/ 1368 h 1692"/>
              <a:gd name="T14" fmla="*/ 384 w 456"/>
              <a:gd name="T15" fmla="*/ 1518 h 1692"/>
              <a:gd name="T16" fmla="*/ 456 w 456"/>
              <a:gd name="T17" fmla="*/ 1692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6" h="1692">
                <a:moveTo>
                  <a:pt x="0" y="0"/>
                </a:moveTo>
                <a:lnTo>
                  <a:pt x="48" y="264"/>
                </a:lnTo>
                <a:lnTo>
                  <a:pt x="96" y="474"/>
                </a:lnTo>
                <a:lnTo>
                  <a:pt x="156" y="738"/>
                </a:lnTo>
                <a:lnTo>
                  <a:pt x="210" y="948"/>
                </a:lnTo>
                <a:lnTo>
                  <a:pt x="276" y="1182"/>
                </a:lnTo>
                <a:lnTo>
                  <a:pt x="336" y="1368"/>
                </a:lnTo>
                <a:lnTo>
                  <a:pt x="384" y="1518"/>
                </a:lnTo>
                <a:lnTo>
                  <a:pt x="456" y="1692"/>
                </a:lnTo>
              </a:path>
            </a:pathLst>
          </a:custGeom>
          <a:noFill/>
          <a:ln w="38100">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5141" name="Picture 21">
            <a:extLst>
              <a:ext uri="{FF2B5EF4-FFF2-40B4-BE49-F238E27FC236}">
                <a16:creationId xmlns:a16="http://schemas.microsoft.com/office/drawing/2014/main" id="{8092D77F-F008-1B4F-F2F6-736D8A7661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6800" y="1828800"/>
            <a:ext cx="3048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dissolve">
                                      <p:cBhvr>
                                        <p:cTn id="7" dur="500"/>
                                        <p:tgtEl>
                                          <p:spTgt spid="51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125"/>
                                        </p:tgtEl>
                                        <p:attrNameLst>
                                          <p:attrName>style.visibility</p:attrName>
                                        </p:attrNameLst>
                                      </p:cBhvr>
                                      <p:to>
                                        <p:strVal val="visible"/>
                                      </p:to>
                                    </p:set>
                                    <p:animEffect transition="in" filter="dissolve">
                                      <p:cBhvr>
                                        <p:cTn id="12" dur="500"/>
                                        <p:tgtEl>
                                          <p:spTgt spid="51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126"/>
                                        </p:tgtEl>
                                        <p:attrNameLst>
                                          <p:attrName>style.visibility</p:attrName>
                                        </p:attrNameLst>
                                      </p:cBhvr>
                                      <p:to>
                                        <p:strVal val="visible"/>
                                      </p:to>
                                    </p:set>
                                    <p:animEffect transition="in" filter="dissolve">
                                      <p:cBhvr>
                                        <p:cTn id="17" dur="500"/>
                                        <p:tgtEl>
                                          <p:spTgt spid="51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128"/>
                                        </p:tgtEl>
                                        <p:attrNameLst>
                                          <p:attrName>style.visibility</p:attrName>
                                        </p:attrNameLst>
                                      </p:cBhvr>
                                      <p:to>
                                        <p:strVal val="visible"/>
                                      </p:to>
                                    </p:set>
                                    <p:animEffect transition="in" filter="dissolve">
                                      <p:cBhvr>
                                        <p:cTn id="22" dur="500"/>
                                        <p:tgtEl>
                                          <p:spTgt spid="512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5129"/>
                                        </p:tgtEl>
                                        <p:attrNameLst>
                                          <p:attrName>style.visibility</p:attrName>
                                        </p:attrNameLst>
                                      </p:cBhvr>
                                      <p:to>
                                        <p:strVal val="visible"/>
                                      </p:to>
                                    </p:set>
                                    <p:animEffect transition="in" filter="dissolve">
                                      <p:cBhvr>
                                        <p:cTn id="27" dur="500"/>
                                        <p:tgtEl>
                                          <p:spTgt spid="512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dissolve">
                                      <p:cBhvr>
                                        <p:cTn id="32" dur="500"/>
                                        <p:tgtEl>
                                          <p:spTgt spid="513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5141"/>
                                        </p:tgtEl>
                                        <p:attrNameLst>
                                          <p:attrName>style.visibility</p:attrName>
                                        </p:attrNameLst>
                                      </p:cBhvr>
                                      <p:to>
                                        <p:strVal val="visible"/>
                                      </p:to>
                                    </p:set>
                                    <p:animEffect transition="in" filter="dissolve">
                                      <p:cBhvr>
                                        <p:cTn id="37" dur="500"/>
                                        <p:tgtEl>
                                          <p:spTgt spid="5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utoUpdateAnimBg="0"/>
      <p:bldP spid="5125" grpId="0" autoUpdateAnimBg="0"/>
      <p:bldP spid="5126" grpId="0" autoUpdateAnimBg="0"/>
      <p:bldP spid="5128" grpId="0" autoUpdateAnimBg="0"/>
      <p:bldP spid="5129" grpId="0" autoUpdateAnimBg="0"/>
      <p:bldP spid="5133"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92D6795-CABB-FFED-FC02-9F73A79F252D}"/>
              </a:ext>
            </a:extLst>
          </p:cNvPr>
          <p:cNvSpPr>
            <a:spLocks noGrp="1"/>
          </p:cNvSpPr>
          <p:nvPr>
            <p:ph type="ftr" sz="quarter" idx="11"/>
          </p:nvPr>
        </p:nvSpPr>
        <p:spPr/>
        <p:txBody>
          <a:bodyPr/>
          <a:lstStyle/>
          <a:p>
            <a:r>
              <a:rPr lang="en-US" altLang="en-US"/>
              <a:t> Tom Abbott, Biddulph High School and made available through www.sln.org.uk/geography and only for non commercial use in schools</a:t>
            </a:r>
          </a:p>
        </p:txBody>
      </p:sp>
      <p:pic>
        <p:nvPicPr>
          <p:cNvPr id="6151" name="Picture 7">
            <a:extLst>
              <a:ext uri="{FF2B5EF4-FFF2-40B4-BE49-F238E27FC236}">
                <a16:creationId xmlns:a16="http://schemas.microsoft.com/office/drawing/2014/main" id="{E01D4A89-6193-C2C5-7B1A-22E0A7B7DE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4000" cy="487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8" name="Text Box 4">
            <a:extLst>
              <a:ext uri="{FF2B5EF4-FFF2-40B4-BE49-F238E27FC236}">
                <a16:creationId xmlns:a16="http://schemas.microsoft.com/office/drawing/2014/main" id="{CEAD0090-8F4B-650E-BF94-1909A191F753}"/>
              </a:ext>
            </a:extLst>
          </p:cNvPr>
          <p:cNvSpPr txBox="1">
            <a:spLocks noChangeArrowheads="1"/>
          </p:cNvSpPr>
          <p:nvPr/>
        </p:nvSpPr>
        <p:spPr bwMode="auto">
          <a:xfrm>
            <a:off x="3389313" y="1905000"/>
            <a:ext cx="344963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600">
                <a:solidFill>
                  <a:schemeClr val="accent2"/>
                </a:solidFill>
                <a:latin typeface="Arial" panose="020B0604020202020204" pitchFamily="34" charset="0"/>
              </a:rPr>
              <a:t>The force of the waves pushes air</a:t>
            </a:r>
          </a:p>
          <a:p>
            <a:pPr algn="ctr"/>
            <a:r>
              <a:rPr lang="en-GB" altLang="en-US" sz="1600">
                <a:solidFill>
                  <a:schemeClr val="accent2"/>
                </a:solidFill>
                <a:latin typeface="Arial" panose="020B0604020202020204" pitchFamily="34" charset="0"/>
              </a:rPr>
              <a:t> into cracks in the rock</a:t>
            </a:r>
          </a:p>
        </p:txBody>
      </p:sp>
      <p:sp>
        <p:nvSpPr>
          <p:cNvPr id="6149" name="Text Box 5">
            <a:extLst>
              <a:ext uri="{FF2B5EF4-FFF2-40B4-BE49-F238E27FC236}">
                <a16:creationId xmlns:a16="http://schemas.microsoft.com/office/drawing/2014/main" id="{3B70DE4E-B0D5-AA7D-C93E-CB95CF8AA3ED}"/>
              </a:ext>
            </a:extLst>
          </p:cNvPr>
          <p:cNvSpPr txBox="1">
            <a:spLocks noChangeArrowheads="1"/>
          </p:cNvSpPr>
          <p:nvPr/>
        </p:nvSpPr>
        <p:spPr bwMode="auto">
          <a:xfrm>
            <a:off x="0" y="5791200"/>
            <a:ext cx="9144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600">
                <a:solidFill>
                  <a:schemeClr val="accent2"/>
                </a:solidFill>
                <a:latin typeface="Arial" panose="020B0604020202020204" pitchFamily="34" charset="0"/>
              </a:rPr>
              <a:t>The compressed air exerts enormous pressure at the tip of the crack. As the water falls back the air pressure is released and rock is pulled out from the crack further enlarging the hole. </a:t>
            </a:r>
          </a:p>
        </p:txBody>
      </p:sp>
      <p:sp>
        <p:nvSpPr>
          <p:cNvPr id="6150" name="Line 6">
            <a:extLst>
              <a:ext uri="{FF2B5EF4-FFF2-40B4-BE49-F238E27FC236}">
                <a16:creationId xmlns:a16="http://schemas.microsoft.com/office/drawing/2014/main" id="{A2419588-3208-0CFE-66A6-C910B1D045DD}"/>
              </a:ext>
            </a:extLst>
          </p:cNvPr>
          <p:cNvSpPr>
            <a:spLocks noChangeShapeType="1"/>
          </p:cNvSpPr>
          <p:nvPr/>
        </p:nvSpPr>
        <p:spPr bwMode="auto">
          <a:xfrm>
            <a:off x="6019800" y="2590800"/>
            <a:ext cx="1447800" cy="8382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6152" name="Picture 8">
            <a:extLst>
              <a:ext uri="{FF2B5EF4-FFF2-40B4-BE49-F238E27FC236}">
                <a16:creationId xmlns:a16="http://schemas.microsoft.com/office/drawing/2014/main" id="{043D0B1E-EC3B-16DB-58A9-2F41D6FADD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066800"/>
            <a:ext cx="712788"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dissolve">
                                      <p:cBhvr>
                                        <p:cTn id="7" dur="500"/>
                                        <p:tgtEl>
                                          <p:spTgt spid="61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149"/>
                                        </p:tgtEl>
                                        <p:attrNameLst>
                                          <p:attrName>style.visibility</p:attrName>
                                        </p:attrNameLst>
                                      </p:cBhvr>
                                      <p:to>
                                        <p:strVal val="visible"/>
                                      </p:to>
                                    </p:set>
                                    <p:animEffect transition="in" filter="dissolve">
                                      <p:cBhvr>
                                        <p:cTn id="12" dur="500"/>
                                        <p:tgtEl>
                                          <p:spTgt spid="61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152"/>
                                        </p:tgtEl>
                                        <p:attrNameLst>
                                          <p:attrName>style.visibility</p:attrName>
                                        </p:attrNameLst>
                                      </p:cBhvr>
                                      <p:to>
                                        <p:strVal val="visible"/>
                                      </p:to>
                                    </p:set>
                                    <p:animEffect transition="in" filter="dissolve">
                                      <p:cBhvr>
                                        <p:cTn id="17" dur="5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utoUpdateAnimBg="0"/>
      <p:bldP spid="6149"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E2C4080-FB96-EA01-F9A1-0F013FB545BE}"/>
              </a:ext>
            </a:extLst>
          </p:cNvPr>
          <p:cNvSpPr>
            <a:spLocks noGrp="1"/>
          </p:cNvSpPr>
          <p:nvPr>
            <p:ph type="ftr" sz="quarter" idx="11"/>
          </p:nvPr>
        </p:nvSpPr>
        <p:spPr/>
        <p:txBody>
          <a:bodyPr/>
          <a:lstStyle/>
          <a:p>
            <a:r>
              <a:rPr lang="en-US" altLang="en-US"/>
              <a:t> Tom Abbott, Biddulph High School and made available through www.sln.org.uk/geography and only for non commercial use in schools</a:t>
            </a:r>
          </a:p>
        </p:txBody>
      </p:sp>
      <p:pic>
        <p:nvPicPr>
          <p:cNvPr id="7178" name="Picture 10">
            <a:extLst>
              <a:ext uri="{FF2B5EF4-FFF2-40B4-BE49-F238E27FC236}">
                <a16:creationId xmlns:a16="http://schemas.microsoft.com/office/drawing/2014/main" id="{51E014A9-34A2-56FE-65B1-6B88ED30EA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3600"/>
            <a:ext cx="9144000" cy="37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2" name="Text Box 4">
            <a:extLst>
              <a:ext uri="{FF2B5EF4-FFF2-40B4-BE49-F238E27FC236}">
                <a16:creationId xmlns:a16="http://schemas.microsoft.com/office/drawing/2014/main" id="{65FDA13C-B489-F8A0-9A0A-8501EE7929E3}"/>
              </a:ext>
            </a:extLst>
          </p:cNvPr>
          <p:cNvSpPr txBox="1">
            <a:spLocks noChangeArrowheads="1"/>
          </p:cNvSpPr>
          <p:nvPr/>
        </p:nvSpPr>
        <p:spPr bwMode="auto">
          <a:xfrm>
            <a:off x="3124200" y="608013"/>
            <a:ext cx="309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solidFill>
                  <a:schemeClr val="accent2"/>
                </a:solidFill>
                <a:latin typeface="Arial" panose="020B0604020202020204" pitchFamily="34" charset="0"/>
              </a:rPr>
              <a:t>Constructive Waves</a:t>
            </a:r>
          </a:p>
        </p:txBody>
      </p:sp>
      <p:sp>
        <p:nvSpPr>
          <p:cNvPr id="7173" name="Text Box 5">
            <a:extLst>
              <a:ext uri="{FF2B5EF4-FFF2-40B4-BE49-F238E27FC236}">
                <a16:creationId xmlns:a16="http://schemas.microsoft.com/office/drawing/2014/main" id="{2D7989A9-50FC-6474-8FB9-9FE1F6923966}"/>
              </a:ext>
            </a:extLst>
          </p:cNvPr>
          <p:cNvSpPr txBox="1">
            <a:spLocks noChangeArrowheads="1"/>
          </p:cNvSpPr>
          <p:nvPr/>
        </p:nvSpPr>
        <p:spPr bwMode="auto">
          <a:xfrm>
            <a:off x="2362200" y="2817813"/>
            <a:ext cx="1924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800">
                <a:solidFill>
                  <a:schemeClr val="accent2"/>
                </a:solidFill>
                <a:latin typeface="Arial" panose="020B0604020202020204" pitchFamily="34" charset="0"/>
              </a:rPr>
              <a:t>Spilling Breaker</a:t>
            </a:r>
          </a:p>
        </p:txBody>
      </p:sp>
      <p:sp>
        <p:nvSpPr>
          <p:cNvPr id="7174" name="Freeform 6">
            <a:extLst>
              <a:ext uri="{FF2B5EF4-FFF2-40B4-BE49-F238E27FC236}">
                <a16:creationId xmlns:a16="http://schemas.microsoft.com/office/drawing/2014/main" id="{F36A41F9-7456-9013-4E2C-A04E44463847}"/>
              </a:ext>
            </a:extLst>
          </p:cNvPr>
          <p:cNvSpPr>
            <a:spLocks/>
          </p:cNvSpPr>
          <p:nvPr/>
        </p:nvSpPr>
        <p:spPr bwMode="auto">
          <a:xfrm rot="-10589967">
            <a:off x="5029200" y="4876800"/>
            <a:ext cx="3314700" cy="358775"/>
          </a:xfrm>
          <a:custGeom>
            <a:avLst/>
            <a:gdLst>
              <a:gd name="T0" fmla="*/ 2088 w 2088"/>
              <a:gd name="T1" fmla="*/ 0 h 226"/>
              <a:gd name="T2" fmla="*/ 0 w 2088"/>
              <a:gd name="T3" fmla="*/ 226 h 226"/>
            </a:gdLst>
            <a:ahLst/>
            <a:cxnLst>
              <a:cxn ang="0">
                <a:pos x="T0" y="T1"/>
              </a:cxn>
              <a:cxn ang="0">
                <a:pos x="T2" y="T3"/>
              </a:cxn>
            </a:cxnLst>
            <a:rect l="0" t="0" r="r" b="b"/>
            <a:pathLst>
              <a:path w="2088" h="226">
                <a:moveTo>
                  <a:pt x="2088" y="0"/>
                </a:moveTo>
                <a:lnTo>
                  <a:pt x="0" y="226"/>
                </a:lnTo>
              </a:path>
            </a:pathLst>
          </a:custGeom>
          <a:noFill/>
          <a:ln w="76200" cmpd="sng">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175" name="Freeform 7">
            <a:extLst>
              <a:ext uri="{FF2B5EF4-FFF2-40B4-BE49-F238E27FC236}">
                <a16:creationId xmlns:a16="http://schemas.microsoft.com/office/drawing/2014/main" id="{1CE51754-F8C9-6F10-1FDB-70727284C6C1}"/>
              </a:ext>
            </a:extLst>
          </p:cNvPr>
          <p:cNvSpPr>
            <a:spLocks/>
          </p:cNvSpPr>
          <p:nvPr/>
        </p:nvSpPr>
        <p:spPr bwMode="auto">
          <a:xfrm rot="10947784">
            <a:off x="1524000" y="5257800"/>
            <a:ext cx="889000" cy="101600"/>
          </a:xfrm>
          <a:custGeom>
            <a:avLst/>
            <a:gdLst>
              <a:gd name="T0" fmla="*/ 0 w 560"/>
              <a:gd name="T1" fmla="*/ 64 h 64"/>
              <a:gd name="T2" fmla="*/ 560 w 560"/>
              <a:gd name="T3" fmla="*/ 0 h 64"/>
            </a:gdLst>
            <a:ahLst/>
            <a:cxnLst>
              <a:cxn ang="0">
                <a:pos x="T0" y="T1"/>
              </a:cxn>
              <a:cxn ang="0">
                <a:pos x="T2" y="T3"/>
              </a:cxn>
            </a:cxnLst>
            <a:rect l="0" t="0" r="r" b="b"/>
            <a:pathLst>
              <a:path w="560" h="64">
                <a:moveTo>
                  <a:pt x="0" y="64"/>
                </a:moveTo>
                <a:lnTo>
                  <a:pt x="560" y="0"/>
                </a:lnTo>
              </a:path>
            </a:pathLst>
          </a:custGeom>
          <a:noFill/>
          <a:ln w="28575" cmpd="sng">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176" name="Text Box 8">
            <a:extLst>
              <a:ext uri="{FF2B5EF4-FFF2-40B4-BE49-F238E27FC236}">
                <a16:creationId xmlns:a16="http://schemas.microsoft.com/office/drawing/2014/main" id="{F710C47F-E28A-7F07-6AB7-1B812B097F28}"/>
              </a:ext>
            </a:extLst>
          </p:cNvPr>
          <p:cNvSpPr txBox="1">
            <a:spLocks noChangeArrowheads="1"/>
          </p:cNvSpPr>
          <p:nvPr/>
        </p:nvSpPr>
        <p:spPr bwMode="auto">
          <a:xfrm rot="-152266">
            <a:off x="5789613" y="5243513"/>
            <a:ext cx="25193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solidFill>
                  <a:schemeClr val="accent2"/>
                </a:solidFill>
                <a:latin typeface="Arial" panose="020B0604020202020204" pitchFamily="34" charset="0"/>
              </a:rPr>
              <a:t>Powerful Swash</a:t>
            </a:r>
          </a:p>
        </p:txBody>
      </p:sp>
      <p:sp>
        <p:nvSpPr>
          <p:cNvPr id="7177" name="Text Box 9">
            <a:extLst>
              <a:ext uri="{FF2B5EF4-FFF2-40B4-BE49-F238E27FC236}">
                <a16:creationId xmlns:a16="http://schemas.microsoft.com/office/drawing/2014/main" id="{AB7E0B2D-D9A3-0B21-2731-CE9F0956C492}"/>
              </a:ext>
            </a:extLst>
          </p:cNvPr>
          <p:cNvSpPr txBox="1">
            <a:spLocks noChangeArrowheads="1"/>
          </p:cNvSpPr>
          <p:nvPr/>
        </p:nvSpPr>
        <p:spPr bwMode="auto">
          <a:xfrm rot="-135056">
            <a:off x="1143000" y="5405438"/>
            <a:ext cx="196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800">
                <a:solidFill>
                  <a:schemeClr val="accent2"/>
                </a:solidFill>
                <a:latin typeface="Arial" panose="020B0604020202020204" pitchFamily="34" charset="0"/>
              </a:rPr>
              <a:t>Weak Backwash</a:t>
            </a:r>
          </a:p>
        </p:txBody>
      </p:sp>
      <p:pic>
        <p:nvPicPr>
          <p:cNvPr id="7180" name="Picture 12">
            <a:extLst>
              <a:ext uri="{FF2B5EF4-FFF2-40B4-BE49-F238E27FC236}">
                <a16:creationId xmlns:a16="http://schemas.microsoft.com/office/drawing/2014/main" id="{B9822972-1086-25AE-053D-09D41B97C2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609600"/>
            <a:ext cx="427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F97518-515E-CB97-CE55-A01A9B5F176B}"/>
              </a:ext>
            </a:extLst>
          </p:cNvPr>
          <p:cNvSpPr>
            <a:spLocks noGrp="1"/>
          </p:cNvSpPr>
          <p:nvPr>
            <p:ph type="ftr" sz="quarter" idx="11"/>
          </p:nvPr>
        </p:nvSpPr>
        <p:spPr/>
        <p:txBody>
          <a:bodyPr/>
          <a:lstStyle/>
          <a:p>
            <a:r>
              <a:rPr lang="en-US" altLang="en-US"/>
              <a:t> Tom Abbott, Biddulph High School and made available through www.sln.org.uk/geography and only for non commercial use in schools</a:t>
            </a:r>
          </a:p>
        </p:txBody>
      </p:sp>
      <p:pic>
        <p:nvPicPr>
          <p:cNvPr id="8203" name="Picture 11">
            <a:extLst>
              <a:ext uri="{FF2B5EF4-FFF2-40B4-BE49-F238E27FC236}">
                <a16:creationId xmlns:a16="http://schemas.microsoft.com/office/drawing/2014/main" id="{DDED4610-F164-D570-0246-E1D4F3FBE6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425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6" name="Text Box 4">
            <a:extLst>
              <a:ext uri="{FF2B5EF4-FFF2-40B4-BE49-F238E27FC236}">
                <a16:creationId xmlns:a16="http://schemas.microsoft.com/office/drawing/2014/main" id="{B70169B5-FE59-B4B7-2F0C-3CBB2041C7CF}"/>
              </a:ext>
            </a:extLst>
          </p:cNvPr>
          <p:cNvSpPr txBox="1">
            <a:spLocks noChangeArrowheads="1"/>
          </p:cNvSpPr>
          <p:nvPr/>
        </p:nvSpPr>
        <p:spPr bwMode="auto">
          <a:xfrm>
            <a:off x="3124200" y="227013"/>
            <a:ext cx="309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solidFill>
                  <a:schemeClr val="accent2"/>
                </a:solidFill>
                <a:latin typeface="Arial" panose="020B0604020202020204" pitchFamily="34" charset="0"/>
              </a:rPr>
              <a:t>Constructive Waves</a:t>
            </a:r>
          </a:p>
        </p:txBody>
      </p:sp>
      <p:sp>
        <p:nvSpPr>
          <p:cNvPr id="8197" name="Text Box 5">
            <a:extLst>
              <a:ext uri="{FF2B5EF4-FFF2-40B4-BE49-F238E27FC236}">
                <a16:creationId xmlns:a16="http://schemas.microsoft.com/office/drawing/2014/main" id="{4A91021D-E9DF-F769-0EDB-EB7F189ADD1D}"/>
              </a:ext>
            </a:extLst>
          </p:cNvPr>
          <p:cNvSpPr txBox="1">
            <a:spLocks noChangeArrowheads="1"/>
          </p:cNvSpPr>
          <p:nvPr/>
        </p:nvSpPr>
        <p:spPr bwMode="auto">
          <a:xfrm>
            <a:off x="2654300" y="1751013"/>
            <a:ext cx="206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800">
                <a:solidFill>
                  <a:schemeClr val="accent2"/>
                </a:solidFill>
                <a:latin typeface="Arial" panose="020B0604020202020204" pitchFamily="34" charset="0"/>
              </a:rPr>
              <a:t>Crashing breaker</a:t>
            </a:r>
          </a:p>
        </p:txBody>
      </p:sp>
      <p:sp>
        <p:nvSpPr>
          <p:cNvPr id="8198" name="Freeform 6">
            <a:extLst>
              <a:ext uri="{FF2B5EF4-FFF2-40B4-BE49-F238E27FC236}">
                <a16:creationId xmlns:a16="http://schemas.microsoft.com/office/drawing/2014/main" id="{43E713A5-B21D-CBCD-1428-3D39DC6133FA}"/>
              </a:ext>
            </a:extLst>
          </p:cNvPr>
          <p:cNvSpPr>
            <a:spLocks/>
          </p:cNvSpPr>
          <p:nvPr/>
        </p:nvSpPr>
        <p:spPr bwMode="auto">
          <a:xfrm>
            <a:off x="6553200" y="4953000"/>
            <a:ext cx="889000" cy="101600"/>
          </a:xfrm>
          <a:custGeom>
            <a:avLst/>
            <a:gdLst>
              <a:gd name="T0" fmla="*/ 0 w 560"/>
              <a:gd name="T1" fmla="*/ 64 h 64"/>
              <a:gd name="T2" fmla="*/ 560 w 560"/>
              <a:gd name="T3" fmla="*/ 0 h 64"/>
            </a:gdLst>
            <a:ahLst/>
            <a:cxnLst>
              <a:cxn ang="0">
                <a:pos x="T0" y="T1"/>
              </a:cxn>
              <a:cxn ang="0">
                <a:pos x="T2" y="T3"/>
              </a:cxn>
            </a:cxnLst>
            <a:rect l="0" t="0" r="r" b="b"/>
            <a:pathLst>
              <a:path w="560" h="64">
                <a:moveTo>
                  <a:pt x="0" y="64"/>
                </a:moveTo>
                <a:lnTo>
                  <a:pt x="560" y="0"/>
                </a:lnTo>
              </a:path>
            </a:pathLst>
          </a:custGeom>
          <a:noFill/>
          <a:ln w="28575" cmpd="sng">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199" name="Text Box 7">
            <a:extLst>
              <a:ext uri="{FF2B5EF4-FFF2-40B4-BE49-F238E27FC236}">
                <a16:creationId xmlns:a16="http://schemas.microsoft.com/office/drawing/2014/main" id="{1DC4F4B6-61E7-96EB-F28D-B9AA5CD028A0}"/>
              </a:ext>
            </a:extLst>
          </p:cNvPr>
          <p:cNvSpPr txBox="1">
            <a:spLocks noChangeArrowheads="1"/>
          </p:cNvSpPr>
          <p:nvPr/>
        </p:nvSpPr>
        <p:spPr bwMode="auto">
          <a:xfrm rot="-361021">
            <a:off x="6400800" y="5172075"/>
            <a:ext cx="1543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800">
                <a:solidFill>
                  <a:schemeClr val="accent2"/>
                </a:solidFill>
                <a:latin typeface="Arial" panose="020B0604020202020204" pitchFamily="34" charset="0"/>
              </a:rPr>
              <a:t>Weak swash</a:t>
            </a:r>
          </a:p>
        </p:txBody>
      </p:sp>
      <p:sp>
        <p:nvSpPr>
          <p:cNvPr id="8200" name="Freeform 8">
            <a:extLst>
              <a:ext uri="{FF2B5EF4-FFF2-40B4-BE49-F238E27FC236}">
                <a16:creationId xmlns:a16="http://schemas.microsoft.com/office/drawing/2014/main" id="{F3FECF7D-63CC-CEC2-A770-D88EA14CCCD5}"/>
              </a:ext>
            </a:extLst>
          </p:cNvPr>
          <p:cNvSpPr>
            <a:spLocks/>
          </p:cNvSpPr>
          <p:nvPr/>
        </p:nvSpPr>
        <p:spPr bwMode="auto">
          <a:xfrm>
            <a:off x="1257300" y="5191125"/>
            <a:ext cx="3314700" cy="358775"/>
          </a:xfrm>
          <a:custGeom>
            <a:avLst/>
            <a:gdLst>
              <a:gd name="T0" fmla="*/ 2088 w 2088"/>
              <a:gd name="T1" fmla="*/ 0 h 226"/>
              <a:gd name="T2" fmla="*/ 0 w 2088"/>
              <a:gd name="T3" fmla="*/ 226 h 226"/>
            </a:gdLst>
            <a:ahLst/>
            <a:cxnLst>
              <a:cxn ang="0">
                <a:pos x="T0" y="T1"/>
              </a:cxn>
              <a:cxn ang="0">
                <a:pos x="T2" y="T3"/>
              </a:cxn>
            </a:cxnLst>
            <a:rect l="0" t="0" r="r" b="b"/>
            <a:pathLst>
              <a:path w="2088" h="226">
                <a:moveTo>
                  <a:pt x="2088" y="0"/>
                </a:moveTo>
                <a:lnTo>
                  <a:pt x="0" y="226"/>
                </a:lnTo>
              </a:path>
            </a:pathLst>
          </a:custGeom>
          <a:noFill/>
          <a:ln w="76200" cmpd="sng">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01" name="Text Box 9">
            <a:extLst>
              <a:ext uri="{FF2B5EF4-FFF2-40B4-BE49-F238E27FC236}">
                <a16:creationId xmlns:a16="http://schemas.microsoft.com/office/drawing/2014/main" id="{13AE0124-8768-9278-749B-7A0582612F51}"/>
              </a:ext>
            </a:extLst>
          </p:cNvPr>
          <p:cNvSpPr txBox="1">
            <a:spLocks noChangeArrowheads="1"/>
          </p:cNvSpPr>
          <p:nvPr/>
        </p:nvSpPr>
        <p:spPr bwMode="auto">
          <a:xfrm rot="-361021">
            <a:off x="1804988" y="5546725"/>
            <a:ext cx="3046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solidFill>
                  <a:schemeClr val="accent2"/>
                </a:solidFill>
                <a:latin typeface="Arial" panose="020B0604020202020204" pitchFamily="34" charset="0"/>
              </a:rPr>
              <a:t>Powerful Backwash</a:t>
            </a:r>
          </a:p>
        </p:txBody>
      </p:sp>
      <p:pic>
        <p:nvPicPr>
          <p:cNvPr id="8206" name="Picture 14">
            <a:extLst>
              <a:ext uri="{FF2B5EF4-FFF2-40B4-BE49-F238E27FC236}">
                <a16:creationId xmlns:a16="http://schemas.microsoft.com/office/drawing/2014/main" id="{EFF52385-0E23-6E30-1A30-517BF44A90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28600"/>
            <a:ext cx="4127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27F23026-5D05-FD7C-CB26-8D4D9ED38C7B}"/>
              </a:ext>
            </a:extLst>
          </p:cNvPr>
          <p:cNvSpPr>
            <a:spLocks noGrp="1"/>
          </p:cNvSpPr>
          <p:nvPr>
            <p:ph type="ftr" sz="quarter" idx="11"/>
          </p:nvPr>
        </p:nvSpPr>
        <p:spPr/>
        <p:txBody>
          <a:bodyPr/>
          <a:lstStyle/>
          <a:p>
            <a:r>
              <a:rPr lang="en-US" altLang="en-US"/>
              <a:t> Tom Abbott, Biddulph High School and made available through www.sln.org.uk/geography and only for non commercial use in schools</a:t>
            </a:r>
          </a:p>
        </p:txBody>
      </p:sp>
      <p:sp>
        <p:nvSpPr>
          <p:cNvPr id="20482" name="Text Box 2">
            <a:extLst>
              <a:ext uri="{FF2B5EF4-FFF2-40B4-BE49-F238E27FC236}">
                <a16:creationId xmlns:a16="http://schemas.microsoft.com/office/drawing/2014/main" id="{CBB8300A-40BB-2C13-B600-621F9A3F884F}"/>
              </a:ext>
            </a:extLst>
          </p:cNvPr>
          <p:cNvSpPr txBox="1">
            <a:spLocks noChangeArrowheads="1"/>
          </p:cNvSpPr>
          <p:nvPr/>
        </p:nvSpPr>
        <p:spPr bwMode="auto">
          <a:xfrm>
            <a:off x="684213" y="1052513"/>
            <a:ext cx="792003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altLang="en-US" b="0">
                <a:latin typeface="Arial" panose="020B0604020202020204" pitchFamily="34" charset="0"/>
                <a:cs typeface="Arial" panose="020B0604020202020204" pitchFamily="34" charset="0"/>
              </a:rPr>
              <a:t>This powerpoint was kindly donated to </a:t>
            </a:r>
            <a:r>
              <a:rPr lang="en-GB" altLang="en-US" b="0">
                <a:latin typeface="Arial" panose="020B0604020202020204" pitchFamily="34" charset="0"/>
                <a:cs typeface="Arial" panose="020B0604020202020204" pitchFamily="34" charset="0"/>
                <a:hlinkClick r:id="rId3"/>
              </a:rPr>
              <a:t>www.worldofteaching.com</a:t>
            </a:r>
            <a:endParaRPr lang="en-GB" altLang="en-US" b="0">
              <a:latin typeface="Arial" panose="020B0604020202020204" pitchFamily="34" charset="0"/>
              <a:cs typeface="Arial" panose="020B0604020202020204" pitchFamily="34" charset="0"/>
            </a:endParaRPr>
          </a:p>
          <a:p>
            <a:pPr eaLnBrk="1" hangingPunct="1"/>
            <a:endParaRPr lang="en-GB" altLang="en-US" b="0">
              <a:latin typeface="Arial" panose="020B0604020202020204" pitchFamily="34" charset="0"/>
              <a:cs typeface="Arial" panose="020B0604020202020204" pitchFamily="34" charset="0"/>
            </a:endParaRPr>
          </a:p>
          <a:p>
            <a:pPr eaLnBrk="1" hangingPunct="1"/>
            <a:endParaRPr lang="en-GB" altLang="en-US" b="0">
              <a:latin typeface="Arial" panose="020B0604020202020204" pitchFamily="34" charset="0"/>
              <a:cs typeface="Arial" panose="020B0604020202020204" pitchFamily="34" charset="0"/>
            </a:endParaRPr>
          </a:p>
          <a:p>
            <a:pPr eaLnBrk="1" hangingPunct="1"/>
            <a:endParaRPr lang="en-GB" altLang="en-US" b="0">
              <a:latin typeface="Arial" panose="020B0604020202020204" pitchFamily="34" charset="0"/>
              <a:cs typeface="Arial" panose="020B0604020202020204" pitchFamily="34" charset="0"/>
            </a:endParaRPr>
          </a:p>
          <a:p>
            <a:pPr eaLnBrk="1" hangingPunct="1"/>
            <a:endParaRPr lang="en-GB" altLang="en-US" b="0">
              <a:latin typeface="Arial" panose="020B0604020202020204" pitchFamily="34" charset="0"/>
              <a:cs typeface="Arial" panose="020B0604020202020204" pitchFamily="34" charset="0"/>
            </a:endParaRPr>
          </a:p>
          <a:p>
            <a:pPr eaLnBrk="1" hangingPunct="1"/>
            <a:r>
              <a:rPr lang="en-GB" altLang="en-US" b="0">
                <a:latin typeface="Arial" panose="020B0604020202020204" pitchFamily="34" charset="0"/>
                <a:cs typeface="Arial" panose="020B0604020202020204" pitchFamily="34" charset="0"/>
                <a:hlinkClick r:id="rId3"/>
              </a:rPr>
              <a:t>http://www.worldofteaching.com</a:t>
            </a:r>
            <a:r>
              <a:rPr lang="en-GB" altLang="en-US" b="0">
                <a:latin typeface="Arial" panose="020B0604020202020204" pitchFamily="34" charset="0"/>
                <a:cs typeface="Arial" panose="020B0604020202020204" pitchFamily="34" charset="0"/>
              </a:rPr>
              <a:t> is home to over a thousand powerpoints submitted by teachers. This is a completely free site and requires no registration. Please visit and I hope it will help in your teaching.</a:t>
            </a:r>
            <a:endParaRPr lang="en-US" altLang="en-US" b="0">
              <a:latin typeface="Arial" panose="020B0604020202020204" pitchFamily="34" charset="0"/>
              <a:cs typeface="Arial" panose="020B0604020202020204" pitchFamily="34" charset="0"/>
            </a:endParaRPr>
          </a:p>
        </p:txBody>
      </p:sp>
    </p:spTree>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TotalTime>
  <Words>421</Words>
  <Application>Microsoft Office PowerPoint</Application>
  <PresentationFormat>On-screen Show (4:3)</PresentationFormat>
  <Paragraphs>62</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Times New Roman</vt:lpstr>
      <vt:lpstr>Arial</vt:lpstr>
      <vt:lpstr>Symbol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coastal erosion</dc:title>
  <dc:creator>TA</dc:creator>
  <cp:lastModifiedBy>Nayan GRIFFITHS</cp:lastModifiedBy>
  <cp:revision>20</cp:revision>
  <dcterms:created xsi:type="dcterms:W3CDTF">2004-01-04T10:08:34Z</dcterms:created>
  <dcterms:modified xsi:type="dcterms:W3CDTF">2023-06-05T11:27:47Z</dcterms:modified>
</cp:coreProperties>
</file>